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8" r:id="rId3"/>
    <p:sldId id="259" r:id="rId4"/>
    <p:sldId id="293" r:id="rId5"/>
    <p:sldId id="261" r:id="rId6"/>
    <p:sldId id="275" r:id="rId7"/>
    <p:sldId id="274" r:id="rId8"/>
    <p:sldId id="292" r:id="rId9"/>
    <p:sldId id="295" r:id="rId10"/>
    <p:sldId id="284" r:id="rId11"/>
    <p:sldId id="285" r:id="rId12"/>
    <p:sldId id="286" r:id="rId13"/>
    <p:sldId id="279" r:id="rId14"/>
    <p:sldId id="280" r:id="rId15"/>
    <p:sldId id="281" r:id="rId16"/>
    <p:sldId id="294" r:id="rId17"/>
    <p:sldId id="283" r:id="rId18"/>
    <p:sldId id="276" r:id="rId19"/>
    <p:sldId id="277"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7"/>
    <p:restoredTop sz="75042"/>
  </p:normalViewPr>
  <p:slideViewPr>
    <p:cSldViewPr snapToGrid="0" snapToObjects="1">
      <p:cViewPr>
        <p:scale>
          <a:sx n="94" d="100"/>
          <a:sy n="94" d="100"/>
        </p:scale>
        <p:origin x="904" y="184"/>
      </p:cViewPr>
      <p:guideLst/>
    </p:cSldViewPr>
  </p:slideViewPr>
  <p:notesTextViewPr>
    <p:cViewPr>
      <p:scale>
        <a:sx n="1" d="1"/>
        <a:sy n="1" d="1"/>
      </p:scale>
      <p:origin x="0" y="-2136"/>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E6E21-23B1-41EA-BB5A-5EC20EAD2B6D}"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95424AAB-33B8-44B5-950A-9C189D2E5EE0}">
      <dgm:prSet phldrT="[Text]"/>
      <dgm:spPr/>
      <dgm:t>
        <a:bodyPr/>
        <a:lstStyle/>
        <a:p>
          <a:r>
            <a:rPr lang="en-US" dirty="0" smtClean="0"/>
            <a:t>Every Filipino has access to a complete quality basic education.</a:t>
          </a:r>
          <a:endParaRPr lang="en-US" dirty="0"/>
        </a:p>
      </dgm:t>
    </dgm:pt>
    <dgm:pt modelId="{10285A4A-D9E1-442C-9FF1-254B5DE8B5D8}" type="parTrans" cxnId="{D4122A8F-31E6-43B6-9562-20626EEFAA38}">
      <dgm:prSet/>
      <dgm:spPr/>
      <dgm:t>
        <a:bodyPr/>
        <a:lstStyle/>
        <a:p>
          <a:endParaRPr lang="en-US"/>
        </a:p>
      </dgm:t>
    </dgm:pt>
    <dgm:pt modelId="{F0DC5DEB-6870-412B-B230-826547CC1C7E}" type="sibTrans" cxnId="{D4122A8F-31E6-43B6-9562-20626EEFAA38}">
      <dgm:prSet/>
      <dgm:spPr/>
      <dgm:t>
        <a:bodyPr/>
        <a:lstStyle/>
        <a:p>
          <a:endParaRPr lang="en-US"/>
        </a:p>
      </dgm:t>
    </dgm:pt>
    <dgm:pt modelId="{E1A568A9-8B39-419C-827D-18578BDD9735}">
      <dgm:prSet phldrT="[Text]"/>
      <dgm:spPr/>
      <dgm:t>
        <a:bodyPr/>
        <a:lstStyle/>
        <a:p>
          <a:r>
            <a:rPr lang="en-US" dirty="0" smtClean="0"/>
            <a:t>The delivery of basic education services to learners is effective, efficient and collaborative.</a:t>
          </a:r>
          <a:endParaRPr lang="en-US" dirty="0"/>
        </a:p>
      </dgm:t>
    </dgm:pt>
    <dgm:pt modelId="{C8E9BABA-FB29-4ABC-93A1-B6B8B36E3608}" type="parTrans" cxnId="{C90BE68B-F7D3-4D30-BC9D-CEAD55B60239}">
      <dgm:prSet/>
      <dgm:spPr/>
      <dgm:t>
        <a:bodyPr/>
        <a:lstStyle/>
        <a:p>
          <a:endParaRPr lang="en-US"/>
        </a:p>
      </dgm:t>
    </dgm:pt>
    <dgm:pt modelId="{B5500CB2-D2F1-4430-BDE3-90549FD651C3}" type="sibTrans" cxnId="{C90BE68B-F7D3-4D30-BC9D-CEAD55B60239}">
      <dgm:prSet/>
      <dgm:spPr/>
      <dgm:t>
        <a:bodyPr/>
        <a:lstStyle/>
        <a:p>
          <a:endParaRPr lang="en-US"/>
        </a:p>
      </dgm:t>
    </dgm:pt>
    <dgm:pt modelId="{E8E37BDF-9638-4149-88CC-370D109CAA95}">
      <dgm:prSet phldrT="[Text]"/>
      <dgm:spPr/>
      <dgm:t>
        <a:bodyPr/>
        <a:lstStyle/>
        <a:p>
          <a:r>
            <a:rPr lang="en-US" dirty="0" smtClean="0"/>
            <a:t>Every graduate is prepared for further education and the world of work.</a:t>
          </a:r>
          <a:endParaRPr lang="en-US" dirty="0"/>
        </a:p>
      </dgm:t>
    </dgm:pt>
    <dgm:pt modelId="{058DD6BA-B105-482E-BF8B-E916778CB7D2}" type="parTrans" cxnId="{58161C25-B1C1-40D1-A4AD-A9B6147CFFA1}">
      <dgm:prSet/>
      <dgm:spPr/>
      <dgm:t>
        <a:bodyPr/>
        <a:lstStyle/>
        <a:p>
          <a:endParaRPr lang="en-US"/>
        </a:p>
      </dgm:t>
    </dgm:pt>
    <dgm:pt modelId="{081F3637-D332-4D79-AB15-CBB4646706EE}" type="sibTrans" cxnId="{58161C25-B1C1-40D1-A4AD-A9B6147CFFA1}">
      <dgm:prSet/>
      <dgm:spPr/>
      <dgm:t>
        <a:bodyPr/>
        <a:lstStyle/>
        <a:p>
          <a:endParaRPr lang="en-US"/>
        </a:p>
      </dgm:t>
    </dgm:pt>
    <dgm:pt modelId="{E6AAF60C-B114-4F9C-ACA8-FD02D61F6759}" type="pres">
      <dgm:prSet presAssocID="{211E6E21-23B1-41EA-BB5A-5EC20EAD2B6D}" presName="Name0" presStyleCnt="0">
        <dgm:presLayoutVars>
          <dgm:chMax val="7"/>
          <dgm:dir/>
          <dgm:animLvl val="lvl"/>
          <dgm:resizeHandles val="exact"/>
        </dgm:presLayoutVars>
      </dgm:prSet>
      <dgm:spPr/>
      <dgm:t>
        <a:bodyPr/>
        <a:lstStyle/>
        <a:p>
          <a:endParaRPr lang="en-US"/>
        </a:p>
      </dgm:t>
    </dgm:pt>
    <dgm:pt modelId="{B6C6300C-3CAD-40DB-B7D6-BB6DD1959A2B}" type="pres">
      <dgm:prSet presAssocID="{95424AAB-33B8-44B5-950A-9C189D2E5EE0}" presName="circle1" presStyleLbl="node1" presStyleIdx="0" presStyleCnt="3"/>
      <dgm:spPr/>
    </dgm:pt>
    <dgm:pt modelId="{9F0F15FC-30FF-465C-9C93-7185C422A4D3}" type="pres">
      <dgm:prSet presAssocID="{95424AAB-33B8-44B5-950A-9C189D2E5EE0}" presName="space" presStyleCnt="0"/>
      <dgm:spPr/>
    </dgm:pt>
    <dgm:pt modelId="{85684951-6D83-4268-9A1A-A40C5BCA6455}" type="pres">
      <dgm:prSet presAssocID="{95424AAB-33B8-44B5-950A-9C189D2E5EE0}" presName="rect1" presStyleLbl="alignAcc1" presStyleIdx="0" presStyleCnt="3"/>
      <dgm:spPr/>
      <dgm:t>
        <a:bodyPr/>
        <a:lstStyle/>
        <a:p>
          <a:endParaRPr lang="en-US"/>
        </a:p>
      </dgm:t>
    </dgm:pt>
    <dgm:pt modelId="{0969A319-5632-42D1-8E79-2EF04FA556AB}" type="pres">
      <dgm:prSet presAssocID="{E8E37BDF-9638-4149-88CC-370D109CAA95}" presName="vertSpace2" presStyleLbl="node1" presStyleIdx="0" presStyleCnt="3"/>
      <dgm:spPr/>
    </dgm:pt>
    <dgm:pt modelId="{E578743C-1D9A-4C0A-A666-547B485B9015}" type="pres">
      <dgm:prSet presAssocID="{E8E37BDF-9638-4149-88CC-370D109CAA95}" presName="circle2" presStyleLbl="node1" presStyleIdx="1" presStyleCnt="3"/>
      <dgm:spPr/>
    </dgm:pt>
    <dgm:pt modelId="{87796B3E-24AA-4F80-8D31-941325CE8C15}" type="pres">
      <dgm:prSet presAssocID="{E8E37BDF-9638-4149-88CC-370D109CAA95}" presName="rect2" presStyleLbl="alignAcc1" presStyleIdx="1" presStyleCnt="3"/>
      <dgm:spPr/>
      <dgm:t>
        <a:bodyPr/>
        <a:lstStyle/>
        <a:p>
          <a:endParaRPr lang="en-US"/>
        </a:p>
      </dgm:t>
    </dgm:pt>
    <dgm:pt modelId="{BA0DCBF2-2230-4397-B01B-E4AF1BB2F9CB}" type="pres">
      <dgm:prSet presAssocID="{E1A568A9-8B39-419C-827D-18578BDD9735}" presName="vertSpace3" presStyleLbl="node1" presStyleIdx="1" presStyleCnt="3"/>
      <dgm:spPr/>
    </dgm:pt>
    <dgm:pt modelId="{B6AD3C3F-B5A7-45DC-83FF-0C3CCD197B0D}" type="pres">
      <dgm:prSet presAssocID="{E1A568A9-8B39-419C-827D-18578BDD9735}" presName="circle3" presStyleLbl="node1" presStyleIdx="2" presStyleCnt="3"/>
      <dgm:spPr/>
    </dgm:pt>
    <dgm:pt modelId="{0450F3A0-6B84-4E95-B8B0-1A7DDD81C112}" type="pres">
      <dgm:prSet presAssocID="{E1A568A9-8B39-419C-827D-18578BDD9735}" presName="rect3" presStyleLbl="alignAcc1" presStyleIdx="2" presStyleCnt="3" custScaleY="114130" custLinFactNeighborY="24960"/>
      <dgm:spPr/>
      <dgm:t>
        <a:bodyPr/>
        <a:lstStyle/>
        <a:p>
          <a:endParaRPr lang="en-US"/>
        </a:p>
      </dgm:t>
    </dgm:pt>
    <dgm:pt modelId="{1F4040A8-6045-4993-81FD-9F44587392DA}" type="pres">
      <dgm:prSet presAssocID="{95424AAB-33B8-44B5-950A-9C189D2E5EE0}" presName="rect1ParTxNoCh" presStyleLbl="alignAcc1" presStyleIdx="2" presStyleCnt="3">
        <dgm:presLayoutVars>
          <dgm:chMax val="1"/>
          <dgm:bulletEnabled val="1"/>
        </dgm:presLayoutVars>
      </dgm:prSet>
      <dgm:spPr/>
      <dgm:t>
        <a:bodyPr/>
        <a:lstStyle/>
        <a:p>
          <a:endParaRPr lang="en-US"/>
        </a:p>
      </dgm:t>
    </dgm:pt>
    <dgm:pt modelId="{318C6FAD-EAEB-497C-8D78-FB731D714723}" type="pres">
      <dgm:prSet presAssocID="{E8E37BDF-9638-4149-88CC-370D109CAA95}" presName="rect2ParTxNoCh" presStyleLbl="alignAcc1" presStyleIdx="2" presStyleCnt="3">
        <dgm:presLayoutVars>
          <dgm:chMax val="1"/>
          <dgm:bulletEnabled val="1"/>
        </dgm:presLayoutVars>
      </dgm:prSet>
      <dgm:spPr/>
      <dgm:t>
        <a:bodyPr/>
        <a:lstStyle/>
        <a:p>
          <a:endParaRPr lang="en-US"/>
        </a:p>
      </dgm:t>
    </dgm:pt>
    <dgm:pt modelId="{0B23A3D4-1DA7-46AB-A970-8FB411A24E3E}" type="pres">
      <dgm:prSet presAssocID="{E1A568A9-8B39-419C-827D-18578BDD9735}" presName="rect3ParTxNoCh" presStyleLbl="alignAcc1" presStyleIdx="2" presStyleCnt="3">
        <dgm:presLayoutVars>
          <dgm:chMax val="1"/>
          <dgm:bulletEnabled val="1"/>
        </dgm:presLayoutVars>
      </dgm:prSet>
      <dgm:spPr/>
      <dgm:t>
        <a:bodyPr/>
        <a:lstStyle/>
        <a:p>
          <a:endParaRPr lang="en-US"/>
        </a:p>
      </dgm:t>
    </dgm:pt>
  </dgm:ptLst>
  <dgm:cxnLst>
    <dgm:cxn modelId="{238A4EB9-61A0-4C4E-BCFC-2836BF6EA118}" type="presOf" srcId="{E1A568A9-8B39-419C-827D-18578BDD9735}" destId="{0450F3A0-6B84-4E95-B8B0-1A7DDD81C112}" srcOrd="0" destOrd="0" presId="urn:microsoft.com/office/officeart/2005/8/layout/target3"/>
    <dgm:cxn modelId="{9446F66B-856F-EC43-B2AF-73D72D63B333}" type="presOf" srcId="{E8E37BDF-9638-4149-88CC-370D109CAA95}" destId="{87796B3E-24AA-4F80-8D31-941325CE8C15}" srcOrd="0" destOrd="0" presId="urn:microsoft.com/office/officeart/2005/8/layout/target3"/>
    <dgm:cxn modelId="{8BB267B6-69C8-544F-958C-39A49D70726B}" type="presOf" srcId="{E8E37BDF-9638-4149-88CC-370D109CAA95}" destId="{318C6FAD-EAEB-497C-8D78-FB731D714723}" srcOrd="1" destOrd="0" presId="urn:microsoft.com/office/officeart/2005/8/layout/target3"/>
    <dgm:cxn modelId="{C90BE68B-F7D3-4D30-BC9D-CEAD55B60239}" srcId="{211E6E21-23B1-41EA-BB5A-5EC20EAD2B6D}" destId="{E1A568A9-8B39-419C-827D-18578BDD9735}" srcOrd="2" destOrd="0" parTransId="{C8E9BABA-FB29-4ABC-93A1-B6B8B36E3608}" sibTransId="{B5500CB2-D2F1-4430-BDE3-90549FD651C3}"/>
    <dgm:cxn modelId="{58161C25-B1C1-40D1-A4AD-A9B6147CFFA1}" srcId="{211E6E21-23B1-41EA-BB5A-5EC20EAD2B6D}" destId="{E8E37BDF-9638-4149-88CC-370D109CAA95}" srcOrd="1" destOrd="0" parTransId="{058DD6BA-B105-482E-BF8B-E916778CB7D2}" sibTransId="{081F3637-D332-4D79-AB15-CBB4646706EE}"/>
    <dgm:cxn modelId="{FF57177D-CF79-2843-B4BA-597937026F0A}" type="presOf" srcId="{E1A568A9-8B39-419C-827D-18578BDD9735}" destId="{0B23A3D4-1DA7-46AB-A970-8FB411A24E3E}" srcOrd="1" destOrd="0" presId="urn:microsoft.com/office/officeart/2005/8/layout/target3"/>
    <dgm:cxn modelId="{D4122A8F-31E6-43B6-9562-20626EEFAA38}" srcId="{211E6E21-23B1-41EA-BB5A-5EC20EAD2B6D}" destId="{95424AAB-33B8-44B5-950A-9C189D2E5EE0}" srcOrd="0" destOrd="0" parTransId="{10285A4A-D9E1-442C-9FF1-254B5DE8B5D8}" sibTransId="{F0DC5DEB-6870-412B-B230-826547CC1C7E}"/>
    <dgm:cxn modelId="{5F0D03B8-F441-3444-82D4-C9C3A1D180B5}" type="presOf" srcId="{95424AAB-33B8-44B5-950A-9C189D2E5EE0}" destId="{1F4040A8-6045-4993-81FD-9F44587392DA}" srcOrd="1" destOrd="0" presId="urn:microsoft.com/office/officeart/2005/8/layout/target3"/>
    <dgm:cxn modelId="{2E048C12-4301-5944-8FB1-FCB56E405C4A}" type="presOf" srcId="{95424AAB-33B8-44B5-950A-9C189D2E5EE0}" destId="{85684951-6D83-4268-9A1A-A40C5BCA6455}" srcOrd="0" destOrd="0" presId="urn:microsoft.com/office/officeart/2005/8/layout/target3"/>
    <dgm:cxn modelId="{428C24F4-BE1D-364C-B53F-2E5FB7044EC7}" type="presOf" srcId="{211E6E21-23B1-41EA-BB5A-5EC20EAD2B6D}" destId="{E6AAF60C-B114-4F9C-ACA8-FD02D61F6759}" srcOrd="0" destOrd="0" presId="urn:microsoft.com/office/officeart/2005/8/layout/target3"/>
    <dgm:cxn modelId="{62C461DB-25B2-174A-A805-0D1207CA581F}" type="presParOf" srcId="{E6AAF60C-B114-4F9C-ACA8-FD02D61F6759}" destId="{B6C6300C-3CAD-40DB-B7D6-BB6DD1959A2B}" srcOrd="0" destOrd="0" presId="urn:microsoft.com/office/officeart/2005/8/layout/target3"/>
    <dgm:cxn modelId="{7AF20442-A0BC-B24E-85B6-6D41C7355BE6}" type="presParOf" srcId="{E6AAF60C-B114-4F9C-ACA8-FD02D61F6759}" destId="{9F0F15FC-30FF-465C-9C93-7185C422A4D3}" srcOrd="1" destOrd="0" presId="urn:microsoft.com/office/officeart/2005/8/layout/target3"/>
    <dgm:cxn modelId="{0F2FB8AA-24CD-154B-8F91-2F290161B64B}" type="presParOf" srcId="{E6AAF60C-B114-4F9C-ACA8-FD02D61F6759}" destId="{85684951-6D83-4268-9A1A-A40C5BCA6455}" srcOrd="2" destOrd="0" presId="urn:microsoft.com/office/officeart/2005/8/layout/target3"/>
    <dgm:cxn modelId="{B435C0F3-0B1D-B74F-B0FB-DCD63C2E6AB8}" type="presParOf" srcId="{E6AAF60C-B114-4F9C-ACA8-FD02D61F6759}" destId="{0969A319-5632-42D1-8E79-2EF04FA556AB}" srcOrd="3" destOrd="0" presId="urn:microsoft.com/office/officeart/2005/8/layout/target3"/>
    <dgm:cxn modelId="{07DF5DD1-415D-7B41-91F8-CFB09A4F38E3}" type="presParOf" srcId="{E6AAF60C-B114-4F9C-ACA8-FD02D61F6759}" destId="{E578743C-1D9A-4C0A-A666-547B485B9015}" srcOrd="4" destOrd="0" presId="urn:microsoft.com/office/officeart/2005/8/layout/target3"/>
    <dgm:cxn modelId="{EBD0BCB9-1772-6342-AF3A-3ECE9AA6A609}" type="presParOf" srcId="{E6AAF60C-B114-4F9C-ACA8-FD02D61F6759}" destId="{87796B3E-24AA-4F80-8D31-941325CE8C15}" srcOrd="5" destOrd="0" presId="urn:microsoft.com/office/officeart/2005/8/layout/target3"/>
    <dgm:cxn modelId="{C3D6B10E-F05A-2142-809B-84C8070F922C}" type="presParOf" srcId="{E6AAF60C-B114-4F9C-ACA8-FD02D61F6759}" destId="{BA0DCBF2-2230-4397-B01B-E4AF1BB2F9CB}" srcOrd="6" destOrd="0" presId="urn:microsoft.com/office/officeart/2005/8/layout/target3"/>
    <dgm:cxn modelId="{123EC738-AA54-7648-96B7-0BF19780A68D}" type="presParOf" srcId="{E6AAF60C-B114-4F9C-ACA8-FD02D61F6759}" destId="{B6AD3C3F-B5A7-45DC-83FF-0C3CCD197B0D}" srcOrd="7" destOrd="0" presId="urn:microsoft.com/office/officeart/2005/8/layout/target3"/>
    <dgm:cxn modelId="{ABB5EEA6-19F0-084B-B460-E1BC7F0613B2}" type="presParOf" srcId="{E6AAF60C-B114-4F9C-ACA8-FD02D61F6759}" destId="{0450F3A0-6B84-4E95-B8B0-1A7DDD81C112}" srcOrd="8" destOrd="0" presId="urn:microsoft.com/office/officeart/2005/8/layout/target3"/>
    <dgm:cxn modelId="{120098A8-0B17-2C4A-B6A8-C2CF9EDEC252}" type="presParOf" srcId="{E6AAF60C-B114-4F9C-ACA8-FD02D61F6759}" destId="{1F4040A8-6045-4993-81FD-9F44587392DA}" srcOrd="9" destOrd="0" presId="urn:microsoft.com/office/officeart/2005/8/layout/target3"/>
    <dgm:cxn modelId="{63D587E0-FC42-3F43-86C9-4143EDA1D70B}" type="presParOf" srcId="{E6AAF60C-B114-4F9C-ACA8-FD02D61F6759}" destId="{318C6FAD-EAEB-497C-8D78-FB731D714723}" srcOrd="10" destOrd="0" presId="urn:microsoft.com/office/officeart/2005/8/layout/target3"/>
    <dgm:cxn modelId="{634DC937-37DD-5A4D-8AD7-FDF61968B5C3}" type="presParOf" srcId="{E6AAF60C-B114-4F9C-ACA8-FD02D61F6759}" destId="{0B23A3D4-1DA7-46AB-A970-8FB411A24E3E}" srcOrd="11"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6300C-3CAD-40DB-B7D6-BB6DD1959A2B}">
      <dsp:nvSpPr>
        <dsp:cNvPr id="0" name=""/>
        <dsp:cNvSpPr/>
      </dsp:nvSpPr>
      <dsp:spPr>
        <a:xfrm>
          <a:off x="0" y="0"/>
          <a:ext cx="3200400" cy="32004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684951-6D83-4268-9A1A-A40C5BCA6455}">
      <dsp:nvSpPr>
        <dsp:cNvPr id="0" name=""/>
        <dsp:cNvSpPr/>
      </dsp:nvSpPr>
      <dsp:spPr>
        <a:xfrm>
          <a:off x="1600200" y="0"/>
          <a:ext cx="6477000" cy="320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Every Filipino has access to a complete quality basic education.</a:t>
          </a:r>
          <a:endParaRPr lang="en-US" sz="2500" kern="1200" dirty="0"/>
        </a:p>
      </dsp:txBody>
      <dsp:txXfrm>
        <a:off x="1600200" y="0"/>
        <a:ext cx="6477000" cy="960122"/>
      </dsp:txXfrm>
    </dsp:sp>
    <dsp:sp modelId="{E578743C-1D9A-4C0A-A666-547B485B9015}">
      <dsp:nvSpPr>
        <dsp:cNvPr id="0" name=""/>
        <dsp:cNvSpPr/>
      </dsp:nvSpPr>
      <dsp:spPr>
        <a:xfrm>
          <a:off x="560071" y="960122"/>
          <a:ext cx="2080257" cy="20802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796B3E-24AA-4F80-8D31-941325CE8C15}">
      <dsp:nvSpPr>
        <dsp:cNvPr id="0" name=""/>
        <dsp:cNvSpPr/>
      </dsp:nvSpPr>
      <dsp:spPr>
        <a:xfrm>
          <a:off x="1600200" y="960122"/>
          <a:ext cx="6477000" cy="20802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Every graduate is prepared for further education and the world of work.</a:t>
          </a:r>
          <a:endParaRPr lang="en-US" sz="2500" kern="1200" dirty="0"/>
        </a:p>
      </dsp:txBody>
      <dsp:txXfrm>
        <a:off x="1600200" y="960122"/>
        <a:ext cx="6477000" cy="960118"/>
      </dsp:txXfrm>
    </dsp:sp>
    <dsp:sp modelId="{B6AD3C3F-B5A7-45DC-83FF-0C3CCD197B0D}">
      <dsp:nvSpPr>
        <dsp:cNvPr id="0" name=""/>
        <dsp:cNvSpPr/>
      </dsp:nvSpPr>
      <dsp:spPr>
        <a:xfrm>
          <a:off x="1120140" y="1920240"/>
          <a:ext cx="960119" cy="96011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50F3A0-6B84-4E95-B8B0-1A7DDD81C112}">
      <dsp:nvSpPr>
        <dsp:cNvPr id="0" name=""/>
        <dsp:cNvSpPr/>
      </dsp:nvSpPr>
      <dsp:spPr>
        <a:xfrm>
          <a:off x="1600200" y="2092054"/>
          <a:ext cx="6477000" cy="109578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The delivery of basic education services to learners is effective, efficient and collaborative.</a:t>
          </a:r>
          <a:endParaRPr lang="en-US" sz="2500" kern="1200" dirty="0"/>
        </a:p>
      </dsp:txBody>
      <dsp:txXfrm>
        <a:off x="1600200" y="2092054"/>
        <a:ext cx="6477000" cy="109578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665A7-A330-A744-A8B1-1B76BAEEC055}" type="datetimeFigureOut">
              <a:rPr lang="en-US" smtClean="0"/>
              <a:t>2/15/18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FE0461-02C9-1B43-8973-60B5986358A2}" type="slidenum">
              <a:rPr lang="en-US" smtClean="0"/>
              <a:t>‹#›</a:t>
            </a:fld>
            <a:endParaRPr lang="en-US"/>
          </a:p>
        </p:txBody>
      </p:sp>
    </p:spTree>
    <p:extLst>
      <p:ext uri="{BB962C8B-B14F-4D97-AF65-F5344CB8AC3E}">
        <p14:creationId xmlns:p14="http://schemas.microsoft.com/office/powerpoint/2010/main" val="206620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Agency</a:t>
            </a:r>
            <a:r>
              <a:rPr lang="en-US" baseline="0" dirty="0" smtClean="0"/>
              <a:t> subscribes to the Sustainable Development Goals 2030, specifically Goal 4 which focuses on achieving “inclusive and equitable quality education and </a:t>
            </a:r>
            <a:r>
              <a:rPr lang="en-PH" dirty="0" smtClean="0">
                <a:latin typeface="Arial" charset="0"/>
                <a:ea typeface="Arial" charset="0"/>
                <a:cs typeface="Arial" charset="0"/>
              </a:rPr>
              <a:t>promote lifelong learning opportunities for all” </a:t>
            </a:r>
          </a:p>
          <a:p>
            <a:endParaRPr lang="en-PH" dirty="0" smtClean="0">
              <a:latin typeface="Arial"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latin typeface="Arial" charset="0"/>
                <a:cs typeface="Arial" charset="0"/>
              </a:rPr>
              <a:t>This reflects our</a:t>
            </a:r>
            <a:r>
              <a:rPr lang="en-PH" baseline="0" dirty="0" smtClean="0">
                <a:latin typeface="Arial" charset="0"/>
                <a:cs typeface="Arial" charset="0"/>
              </a:rPr>
              <a:t> country’s goals and aspirations as contained in the </a:t>
            </a:r>
            <a:r>
              <a:rPr lang="en-PH" baseline="0" dirty="0" err="1" smtClean="0">
                <a:latin typeface="Arial" charset="0"/>
                <a:cs typeface="Arial" charset="0"/>
              </a:rPr>
              <a:t>Ambisyon</a:t>
            </a:r>
            <a:r>
              <a:rPr lang="en-PH" baseline="0" dirty="0" smtClean="0">
                <a:latin typeface="Arial" charset="0"/>
                <a:cs typeface="Arial" charset="0"/>
              </a:rPr>
              <a:t> </a:t>
            </a:r>
            <a:r>
              <a:rPr lang="en-PH" baseline="0" dirty="0" err="1" smtClean="0">
                <a:latin typeface="Arial" charset="0"/>
                <a:cs typeface="Arial" charset="0"/>
              </a:rPr>
              <a:t>Natin</a:t>
            </a:r>
            <a:r>
              <a:rPr lang="en-PH" baseline="0" dirty="0" smtClean="0">
                <a:latin typeface="Arial" charset="0"/>
                <a:cs typeface="Arial" charset="0"/>
              </a:rPr>
              <a:t> 2040 and PDP 2017 – 2022. Translating the societal and </a:t>
            </a:r>
            <a:r>
              <a:rPr lang="en-PH" baseline="0" dirty="0" err="1" smtClean="0">
                <a:latin typeface="Arial" charset="0"/>
                <a:cs typeface="Arial" charset="0"/>
              </a:rPr>
              <a:t>sectoral</a:t>
            </a:r>
            <a:r>
              <a:rPr lang="en-PH" baseline="0" dirty="0" smtClean="0">
                <a:latin typeface="Arial" charset="0"/>
                <a:cs typeface="Arial" charset="0"/>
              </a:rPr>
              <a:t> goals, we are guided by the </a:t>
            </a:r>
            <a:r>
              <a:rPr lang="en-PH" baseline="0" dirty="0" err="1" smtClean="0">
                <a:latin typeface="Arial" charset="0"/>
                <a:cs typeface="Arial" charset="0"/>
              </a:rPr>
              <a:t>DepEd’s</a:t>
            </a:r>
            <a:r>
              <a:rPr lang="en-PH" baseline="0" dirty="0" smtClean="0">
                <a:latin typeface="Arial" charset="0"/>
                <a:cs typeface="Arial" charset="0"/>
              </a:rPr>
              <a:t> 10 Point Agenda, where we want to deliver “</a:t>
            </a:r>
            <a:r>
              <a:rPr lang="en-PH" sz="1200" dirty="0" smtClean="0">
                <a:latin typeface="Arial" panose="020B0604020202020204" pitchFamily="34" charset="0"/>
                <a:cs typeface="Arial" panose="020B0604020202020204" pitchFamily="34" charset="0"/>
              </a:rPr>
              <a:t>Quality, Accessible, Relevant and Liberating Education</a:t>
            </a:r>
            <a:r>
              <a:rPr lang="en-US" sz="1200" dirty="0" smtClean="0">
                <a:latin typeface="+mn-lt"/>
                <a:cs typeface="+mn-cs"/>
              </a:rPr>
              <a:t>”</a:t>
            </a:r>
            <a:r>
              <a:rPr lang="en-US" sz="1200" baseline="0" dirty="0" smtClean="0">
                <a:latin typeface="+mn-lt"/>
                <a:cs typeface="+mn-cs"/>
              </a:rPr>
              <a:t> through the Strategic Directions from 2017 to 2022. </a:t>
            </a:r>
          </a:p>
          <a:p>
            <a:pPr marL="0" marR="0" indent="0" algn="l" defTabSz="914400" rtl="0" eaLnBrk="1" fontAlgn="auto" latinLnBrk="0" hangingPunct="1">
              <a:lnSpc>
                <a:spcPct val="100000"/>
              </a:lnSpc>
              <a:spcBef>
                <a:spcPts val="0"/>
              </a:spcBef>
              <a:spcAft>
                <a:spcPts val="0"/>
              </a:spcAft>
              <a:buClrTx/>
              <a:buSzTx/>
              <a:buFontTx/>
              <a:buNone/>
              <a:tabLst/>
              <a:defRPr/>
            </a:pPr>
            <a:endParaRPr lang="en-PH" sz="1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1CFE99B-D603-4A64-A373-EA88945B08D1}" type="slidenum">
              <a:rPr lang="en-PH" smtClean="0"/>
              <a:t>4</a:t>
            </a:fld>
            <a:endParaRPr lang="en-PH"/>
          </a:p>
        </p:txBody>
      </p:sp>
    </p:spTree>
    <p:extLst>
      <p:ext uri="{BB962C8B-B14F-4D97-AF65-F5344CB8AC3E}">
        <p14:creationId xmlns:p14="http://schemas.microsoft.com/office/powerpoint/2010/main" val="534158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kern="1200" dirty="0" smtClean="0">
                <a:solidFill>
                  <a:schemeClr val="tx1"/>
                </a:solidFill>
                <a:effectLst/>
                <a:latin typeface="+mn-lt"/>
                <a:ea typeface="+mn-ea"/>
                <a:cs typeface="+mn-cs"/>
              </a:rPr>
              <a:t>Learners are in school and learning centers - Ensures that all learners, regardless of sex, religion, geography, financial disposition, have access to and are encouraged to attend schools and learning centers. This ensures that schools and learning facilities are made accessible to all types of learners.</a:t>
            </a:r>
          </a:p>
          <a:p>
            <a:pPr hangingPunct="0"/>
            <a:r>
              <a:rPr lang="en-US" sz="1200" kern="1200" dirty="0" smtClean="0">
                <a:solidFill>
                  <a:schemeClr val="tx1"/>
                </a:solidFill>
                <a:effectLst/>
                <a:latin typeface="+mn-lt"/>
                <a:ea typeface="+mn-ea"/>
                <a:cs typeface="+mn-cs"/>
              </a:rPr>
              <a:t> </a:t>
            </a:r>
          </a:p>
          <a:p>
            <a:pPr hangingPunct="0"/>
            <a:r>
              <a:rPr lang="en-US" sz="1200" kern="1200" dirty="0" smtClean="0">
                <a:solidFill>
                  <a:schemeClr val="tx1"/>
                </a:solidFill>
                <a:effectLst/>
                <a:latin typeface="+mn-lt"/>
                <a:ea typeface="+mn-ea"/>
                <a:cs typeface="+mn-cs"/>
              </a:rPr>
              <a:t>Learners access programs responsive to their needs and consistent with their interests and aptitudes - Ensures that learner’s needs, interests, and aptitudes are taken into consideration in the development and implementation of the Department’s policies and programs. </a:t>
            </a:r>
          </a:p>
          <a:p>
            <a:pPr hangingPunct="0"/>
            <a:r>
              <a:rPr lang="en-US" sz="1200" kern="1200" dirty="0" smtClean="0">
                <a:solidFill>
                  <a:schemeClr val="tx1"/>
                </a:solidFill>
                <a:effectLst/>
                <a:latin typeface="+mn-lt"/>
                <a:ea typeface="+mn-ea"/>
                <a:cs typeface="+mn-cs"/>
              </a:rPr>
              <a:t> </a:t>
            </a:r>
          </a:p>
          <a:p>
            <a:pPr hangingPunct="0"/>
            <a:r>
              <a:rPr lang="en-US" sz="1200" kern="1200" dirty="0" smtClean="0">
                <a:solidFill>
                  <a:schemeClr val="tx1"/>
                </a:solidFill>
                <a:effectLst/>
                <a:latin typeface="+mn-lt"/>
                <a:ea typeface="+mn-ea"/>
                <a:cs typeface="+mn-cs"/>
              </a:rPr>
              <a:t>Learners actively participate in a learner-friendly environment - Ensures that schools and learning centers are learner-friendly and encourage active participation, consistent with its mission to provide child-friendly, gender-sensitive, safe, and motivating environment. It recognizes that learner-friendly environments are pivotal in the well-being of learners. </a:t>
            </a:r>
          </a:p>
          <a:p>
            <a:pPr hangingPunct="0"/>
            <a:r>
              <a:rPr lang="en-US" sz="1200" kern="1200" dirty="0" smtClean="0">
                <a:solidFill>
                  <a:schemeClr val="tx1"/>
                </a:solidFill>
                <a:effectLst/>
                <a:latin typeface="+mn-lt"/>
                <a:ea typeface="+mn-ea"/>
                <a:cs typeface="+mn-cs"/>
              </a:rPr>
              <a:t> </a:t>
            </a:r>
          </a:p>
          <a:p>
            <a:pPr hangingPunct="0"/>
            <a:r>
              <a:rPr lang="en-US" sz="1200" kern="1200" dirty="0" smtClean="0">
                <a:solidFill>
                  <a:schemeClr val="tx1"/>
                </a:solidFill>
                <a:effectLst/>
                <a:latin typeface="+mn-lt"/>
                <a:ea typeface="+mn-ea"/>
                <a:cs typeface="+mn-cs"/>
              </a:rPr>
              <a:t>Learners complete education and attain learning standards - Ensures that programs and initiatives aimed at ensuring learners benefit from their attendance in school or from any educational interventions, and are learning/ gaining knowledge are implemented. It recognizes that attendance to school alone is not sufficient to deliver quality basic education. </a:t>
            </a:r>
          </a:p>
          <a:p>
            <a:pPr hangingPunct="0"/>
            <a:r>
              <a:rPr lang="en-US" sz="1200" kern="1200" dirty="0" smtClean="0">
                <a:solidFill>
                  <a:schemeClr val="tx1"/>
                </a:solidFill>
                <a:effectLst/>
                <a:latin typeface="+mn-lt"/>
                <a:ea typeface="+mn-ea"/>
                <a:cs typeface="+mn-cs"/>
              </a:rPr>
              <a:t> </a:t>
            </a:r>
          </a:p>
          <a:p>
            <a:pPr hangingPunct="0"/>
            <a:r>
              <a:rPr lang="en-US" sz="1200" kern="1200" dirty="0" smtClean="0">
                <a:solidFill>
                  <a:schemeClr val="tx1"/>
                </a:solidFill>
                <a:effectLst/>
                <a:latin typeface="+mn-lt"/>
                <a:ea typeface="+mn-ea"/>
                <a:cs typeface="+mn-cs"/>
              </a:rPr>
              <a:t>Learners are well-rounded, happy and smart - Recognizes current global and regional trends in education that espouse the well-being of learners. It also seeks to veer away from traditional measures of achievement and recognize diversity of talents and intelligence. It ensures that policies and programs aimed at addressing the holistic needs of learners are implemented. </a:t>
            </a:r>
          </a:p>
          <a:p>
            <a:pPr hangingPunct="0"/>
            <a:r>
              <a:rPr lang="en-US" sz="1200" kern="1200" dirty="0" smtClean="0">
                <a:solidFill>
                  <a:schemeClr val="tx1"/>
                </a:solidFill>
                <a:effectLst/>
                <a:latin typeface="+mn-lt"/>
                <a:ea typeface="+mn-ea"/>
                <a:cs typeface="+mn-cs"/>
              </a:rPr>
              <a:t> </a:t>
            </a:r>
          </a:p>
          <a:p>
            <a:pPr hangingPunct="0"/>
            <a:r>
              <a:rPr lang="en-US" sz="1200" kern="1200" dirty="0" smtClean="0">
                <a:solidFill>
                  <a:schemeClr val="tx1"/>
                </a:solidFill>
                <a:effectLst/>
                <a:latin typeface="+mn-lt"/>
                <a:ea typeface="+mn-ea"/>
                <a:cs typeface="+mn-cs"/>
              </a:rPr>
              <a:t>Education leaders and managers practice participative and inclusive management processes - Improves capacity on participative and inclusive management processes of education leaders and managers. It ensures that the design and implementation of professional development programs are relevant and appropriate to the required skills and competencies.</a:t>
            </a:r>
          </a:p>
          <a:p>
            <a:pPr hangingPunct="0"/>
            <a:r>
              <a:rPr lang="en-US" sz="1200" kern="1200" dirty="0" smtClean="0">
                <a:solidFill>
                  <a:schemeClr val="tx1"/>
                </a:solidFill>
                <a:effectLst/>
                <a:latin typeface="+mn-lt"/>
                <a:ea typeface="+mn-ea"/>
                <a:cs typeface="+mn-cs"/>
              </a:rPr>
              <a:t> </a:t>
            </a:r>
          </a:p>
          <a:p>
            <a:pPr hangingPunct="0"/>
            <a:r>
              <a:rPr lang="en-US" sz="1200" kern="1200" dirty="0" smtClean="0">
                <a:solidFill>
                  <a:schemeClr val="tx1"/>
                </a:solidFill>
                <a:effectLst/>
                <a:latin typeface="+mn-lt"/>
                <a:ea typeface="+mn-ea"/>
                <a:cs typeface="+mn-cs"/>
              </a:rPr>
              <a:t>Investments in basic education provide learners with the ideal learning environment - Ensured sufficient provision and equitable distribution of education resources.</a:t>
            </a:r>
          </a:p>
          <a:p>
            <a:pPr hangingPunct="0"/>
            <a:r>
              <a:rPr lang="en-US" sz="1200" kern="1200" dirty="0" smtClean="0">
                <a:solidFill>
                  <a:schemeClr val="tx1"/>
                </a:solidFill>
                <a:effectLst/>
                <a:latin typeface="+mn-lt"/>
                <a:ea typeface="+mn-ea"/>
                <a:cs typeface="+mn-cs"/>
              </a:rPr>
              <a:t> </a:t>
            </a:r>
          </a:p>
          <a:p>
            <a:pPr hangingPunct="0"/>
            <a:r>
              <a:rPr lang="en-US" sz="1200" kern="1200" dirty="0" smtClean="0">
                <a:solidFill>
                  <a:schemeClr val="tx1"/>
                </a:solidFill>
                <a:effectLst/>
                <a:latin typeface="+mn-lt"/>
                <a:ea typeface="+mn-ea"/>
                <a:cs typeface="+mn-cs"/>
              </a:rPr>
              <a:t>People, internal systems and processes (including teacher development, curriculum and assessment, and learning resources) serve learners better through continuous ‘whole school development’ and school effectiveness improvement efforts - Enhances personnel capacity, internal system and processes to efficiently and effectively deliver basic education services.</a:t>
            </a:r>
          </a:p>
          <a:p>
            <a:pPr hangingPunct="0"/>
            <a:r>
              <a:rPr lang="en-US" sz="1200" kern="1200" dirty="0" smtClean="0">
                <a:solidFill>
                  <a:schemeClr val="tx1"/>
                </a:solidFill>
                <a:effectLst/>
                <a:latin typeface="+mn-lt"/>
                <a:ea typeface="+mn-ea"/>
                <a:cs typeface="+mn-cs"/>
              </a:rPr>
              <a:t> </a:t>
            </a:r>
          </a:p>
          <a:p>
            <a:pPr hangingPunct="0"/>
            <a:r>
              <a:rPr lang="en-US" sz="1200" kern="1200" dirty="0" smtClean="0">
                <a:solidFill>
                  <a:schemeClr val="tx1"/>
                </a:solidFill>
                <a:effectLst/>
                <a:latin typeface="+mn-lt"/>
                <a:ea typeface="+mn-ea"/>
                <a:cs typeface="+mn-cs"/>
              </a:rPr>
              <a:t>Key stakeholders actively collaborate to serve learners better - Ensures the collaborative engagement with key stakeholders in the ‘whole school development’ approach to achieve basic education goals. This will be delivered through functional mechanisms to make partnership building and linkages with school communities more strategic and aligned with </a:t>
            </a:r>
            <a:r>
              <a:rPr lang="en-US" sz="1200" kern="1200" dirty="0" err="1" smtClean="0">
                <a:solidFill>
                  <a:schemeClr val="tx1"/>
                </a:solidFill>
                <a:effectLst/>
                <a:latin typeface="+mn-lt"/>
                <a:ea typeface="+mn-ea"/>
                <a:cs typeface="+mn-cs"/>
              </a:rPr>
              <a:t>DepEd</a:t>
            </a:r>
            <a:r>
              <a:rPr lang="en-US" sz="1200" kern="1200" smtClean="0">
                <a:solidFill>
                  <a:schemeClr val="tx1"/>
                </a:solidFill>
                <a:effectLst/>
                <a:latin typeface="+mn-lt"/>
                <a:ea typeface="+mn-ea"/>
                <a:cs typeface="+mn-cs"/>
              </a:rPr>
              <a:t> priorities.</a:t>
            </a:r>
          </a:p>
          <a:p>
            <a:endParaRPr lang="en-US" dirty="0"/>
          </a:p>
        </p:txBody>
      </p:sp>
      <p:sp>
        <p:nvSpPr>
          <p:cNvPr id="4" name="Slide Number Placeholder 3"/>
          <p:cNvSpPr>
            <a:spLocks noGrp="1"/>
          </p:cNvSpPr>
          <p:nvPr>
            <p:ph type="sldNum" sz="quarter" idx="10"/>
          </p:nvPr>
        </p:nvSpPr>
        <p:spPr/>
        <p:txBody>
          <a:bodyPr/>
          <a:lstStyle/>
          <a:p>
            <a:fld id="{66FE0461-02C9-1B43-8973-60B5986358A2}" type="slidenum">
              <a:rPr lang="en-US" smtClean="0"/>
              <a:t>5</a:t>
            </a:fld>
            <a:endParaRPr lang="en-US"/>
          </a:p>
        </p:txBody>
      </p:sp>
    </p:spTree>
    <p:extLst>
      <p:ext uri="{BB962C8B-B14F-4D97-AF65-F5344CB8AC3E}">
        <p14:creationId xmlns:p14="http://schemas.microsoft.com/office/powerpoint/2010/main" val="1167224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Specifically</a:t>
            </a:r>
            <a:r>
              <a:rPr lang="en-US" baseline="0" dirty="0" smtClean="0"/>
              <a:t>, </a:t>
            </a:r>
            <a:r>
              <a:rPr lang="en-US" baseline="0" dirty="0" err="1" smtClean="0"/>
              <a:t>DepEd’s</a:t>
            </a:r>
            <a:r>
              <a:rPr lang="en-US" baseline="0" dirty="0" smtClean="0"/>
              <a:t> strategic directions will cover three major areas, namely: </a:t>
            </a:r>
            <a:r>
              <a:rPr lang="en-PH" sz="1200" b="1" dirty="0" smtClean="0">
                <a:solidFill>
                  <a:schemeClr val="tx1"/>
                </a:solidFill>
                <a:latin typeface="Arial" panose="020B0604020202020204" pitchFamily="34" charset="0"/>
                <a:ea typeface="Calibri" charset="0"/>
                <a:cs typeface="Arial" panose="020B0604020202020204" pitchFamily="34" charset="0"/>
              </a:rPr>
              <a:t>Expand Access to Basic Education</a:t>
            </a:r>
            <a:r>
              <a:rPr lang="en-US" sz="1200" b="0" dirty="0" smtClean="0">
                <a:solidFill>
                  <a:schemeClr val="tx1"/>
                </a:solidFill>
                <a:latin typeface="+mn-lt"/>
                <a:ea typeface="+mn-ea"/>
                <a:cs typeface="+mn-cs"/>
              </a:rPr>
              <a:t>,</a:t>
            </a:r>
            <a:r>
              <a:rPr lang="en-US" sz="1200" b="0" baseline="0" dirty="0" smtClean="0">
                <a:solidFill>
                  <a:schemeClr val="tx1"/>
                </a:solidFill>
                <a:latin typeface="+mn-lt"/>
                <a:ea typeface="+mn-ea"/>
                <a:cs typeface="+mn-cs"/>
              </a:rPr>
              <a:t> </a:t>
            </a:r>
            <a:r>
              <a:rPr lang="en-PH" sz="1200" b="1" dirty="0" smtClean="0">
                <a:solidFill>
                  <a:schemeClr val="tx1"/>
                </a:solidFill>
                <a:latin typeface="Arial" panose="020B0604020202020204" pitchFamily="34" charset="0"/>
                <a:ea typeface="Calibri" charset="0"/>
                <a:cs typeface="Arial" panose="020B0604020202020204" pitchFamily="34" charset="0"/>
              </a:rPr>
              <a:t>Improve Quality and Relevance,</a:t>
            </a:r>
            <a:r>
              <a:rPr lang="en-PH" sz="1200" b="1" baseline="0" dirty="0" smtClean="0">
                <a:solidFill>
                  <a:schemeClr val="tx1"/>
                </a:solidFill>
                <a:latin typeface="Arial" panose="020B0604020202020204" pitchFamily="34" charset="0"/>
                <a:ea typeface="Calibri" charset="0"/>
                <a:cs typeface="Arial" panose="020B0604020202020204" pitchFamily="34" charset="0"/>
              </a:rPr>
              <a:t> and </a:t>
            </a:r>
            <a:r>
              <a:rPr lang="en-PH" sz="1200" b="1" dirty="0" smtClean="0">
                <a:solidFill>
                  <a:schemeClr val="tx1"/>
                </a:solidFill>
                <a:latin typeface="Arial" panose="020B0604020202020204" pitchFamily="34" charset="0"/>
                <a:ea typeface="Calibri" charset="0"/>
                <a:cs typeface="Arial" panose="020B0604020202020204" pitchFamily="34" charset="0"/>
              </a:rPr>
              <a:t>Modernize Education Management &amp; Governance</a:t>
            </a:r>
            <a:r>
              <a:rPr lang="en-PH" sz="1200" b="0" dirty="0" smtClean="0">
                <a:solidFill>
                  <a:schemeClr val="tx1"/>
                </a:solidFill>
                <a:latin typeface="Arial" panose="020B0604020202020204" pitchFamily="34" charset="0"/>
                <a:ea typeface="Calibri" charset="0"/>
                <a:cs typeface="Arial" panose="020B0604020202020204" pitchFamily="34" charset="0"/>
              </a:rPr>
              <a:t>.</a:t>
            </a:r>
            <a:r>
              <a:rPr lang="en-PH" sz="1200" b="0" baseline="0" dirty="0" smtClean="0">
                <a:solidFill>
                  <a:schemeClr val="tx1"/>
                </a:solidFill>
                <a:latin typeface="Arial" panose="020B0604020202020204" pitchFamily="34" charset="0"/>
                <a:ea typeface="Calibri" charset="0"/>
                <a:cs typeface="Arial" panose="020B0604020202020204" pitchFamily="34" charset="0"/>
              </a:rPr>
              <a:t> These will provide guidance on the designing and delivery of our policies, programs and projects. </a:t>
            </a:r>
            <a:endParaRPr lang="en-US" sz="1200" b="0" baseline="0" dirty="0" smtClean="0">
              <a:solidFill>
                <a:schemeClr val="tx1"/>
              </a:solidFill>
              <a:latin typeface="Arial" panose="020B0604020202020204" pitchFamily="34" charset="0"/>
              <a:ea typeface="Calibri"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66FE0461-02C9-1B43-8973-60B5986358A2}" type="slidenum">
              <a:rPr lang="en-US" smtClean="0"/>
              <a:t>7</a:t>
            </a:fld>
            <a:endParaRPr lang="en-US"/>
          </a:p>
        </p:txBody>
      </p:sp>
    </p:spTree>
    <p:extLst>
      <p:ext uri="{BB962C8B-B14F-4D97-AF65-F5344CB8AC3E}">
        <p14:creationId xmlns:p14="http://schemas.microsoft.com/office/powerpoint/2010/main" val="281762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QR is a measure of inequality in the distribution of teachers. It compares pupils/students with the most favorable teacher ratios versus pupils/students with the most unfavorable teacher ratios. The national IQR in both elementary and secondary greater than 2 indicates that the most favored pupils/students have teacher ratios twice better than the least favored </a:t>
            </a:r>
            <a:endParaRPr lang="en-US" dirty="0" smtClean="0"/>
          </a:p>
          <a:p>
            <a:endParaRPr lang="en-US" dirty="0"/>
          </a:p>
        </p:txBody>
      </p:sp>
      <p:sp>
        <p:nvSpPr>
          <p:cNvPr id="4" name="Slide Number Placeholder 3"/>
          <p:cNvSpPr>
            <a:spLocks noGrp="1"/>
          </p:cNvSpPr>
          <p:nvPr>
            <p:ph type="sldNum" sz="quarter" idx="10"/>
          </p:nvPr>
        </p:nvSpPr>
        <p:spPr/>
        <p:txBody>
          <a:bodyPr/>
          <a:lstStyle/>
          <a:p>
            <a:fld id="{66FE0461-02C9-1B43-8973-60B5986358A2}" type="slidenum">
              <a:rPr lang="en-US" smtClean="0"/>
              <a:t>9</a:t>
            </a:fld>
            <a:endParaRPr lang="en-US"/>
          </a:p>
        </p:txBody>
      </p:sp>
    </p:spTree>
    <p:extLst>
      <p:ext uri="{BB962C8B-B14F-4D97-AF65-F5344CB8AC3E}">
        <p14:creationId xmlns:p14="http://schemas.microsoft.com/office/powerpoint/2010/main" val="134905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DepEd</a:t>
            </a:r>
            <a:r>
              <a:rPr lang="en-US" baseline="0" dirty="0" smtClean="0"/>
              <a:t> operating units’ role is critical in achieving our Agency Goals. In 2017, we have conducted alignment of functions in CO, RO and SDO to ensure complementarity on the delivery of functions and establish support mechanisms horizontally and vertically.</a:t>
            </a:r>
          </a:p>
          <a:p>
            <a:endParaRPr lang="en-US" baseline="0" dirty="0" smtClean="0"/>
          </a:p>
          <a:p>
            <a:r>
              <a:rPr lang="en-US" baseline="0" dirty="0" smtClean="0"/>
              <a:t>This diagram shows that all office functions should contribute to from CO to schools should have explicit contribution to the Planning and M&amp;E Framework both in terms of Office and Program Outcomes. This is to ensure that we are not only delivering our mandate but also we accomplish what we are spending for. </a:t>
            </a:r>
          </a:p>
          <a:p>
            <a:endParaRPr lang="en-US" baseline="0" dirty="0" smtClean="0"/>
          </a:p>
          <a:p>
            <a:r>
              <a:rPr lang="en-US" baseline="0" dirty="0" smtClean="0"/>
              <a:t>The Strategic and Operational Plans should consistently reflect how are we going to achieve our Agency goals through our </a:t>
            </a:r>
            <a:r>
              <a:rPr lang="en-US" sz="1200" b="1" dirty="0" smtClean="0">
                <a:solidFill>
                  <a:schemeClr val="tx1"/>
                </a:solidFill>
                <a:latin typeface="Arial" panose="020B0604020202020204" pitchFamily="34" charset="0"/>
                <a:ea typeface="Arial" charset="0"/>
                <a:cs typeface="Arial" panose="020B0604020202020204" pitchFamily="34" charset="0"/>
              </a:rPr>
              <a:t>Programs,</a:t>
            </a:r>
            <a:r>
              <a:rPr lang="en-US" sz="1200" b="1" baseline="0" dirty="0" smtClean="0">
                <a:solidFill>
                  <a:schemeClr val="tx1"/>
                </a:solidFill>
                <a:latin typeface="Arial" panose="020B0604020202020204" pitchFamily="34" charset="0"/>
                <a:ea typeface="Arial" charset="0"/>
                <a:cs typeface="Arial" panose="020B0604020202020204" pitchFamily="34" charset="0"/>
              </a:rPr>
              <a:t> Projects and Activities</a:t>
            </a:r>
            <a:r>
              <a:rPr lang="en-US" sz="1200" b="0" baseline="0" dirty="0" smtClean="0">
                <a:solidFill>
                  <a:schemeClr val="tx1"/>
                </a:solidFill>
                <a:latin typeface="+mn-lt"/>
                <a:ea typeface="+mn-ea"/>
                <a:cs typeface="+mn-cs"/>
              </a:rPr>
              <a:t> </a:t>
            </a:r>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1CFE99B-D603-4A64-A373-EA88945B08D1}" type="slidenum">
              <a:rPr lang="en-PH" smtClean="0"/>
              <a:t>16</a:t>
            </a:fld>
            <a:endParaRPr lang="en-PH"/>
          </a:p>
        </p:txBody>
      </p:sp>
    </p:spTree>
    <p:extLst>
      <p:ext uri="{BB962C8B-B14F-4D97-AF65-F5344CB8AC3E}">
        <p14:creationId xmlns:p14="http://schemas.microsoft.com/office/powerpoint/2010/main" val="685444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Our</a:t>
            </a:r>
            <a:r>
              <a:rPr lang="en-US" baseline="0" dirty="0" smtClean="0"/>
              <a:t> priorities and strategies to achieve them will be the focus of our education investments until 2022. These are already embodied on the </a:t>
            </a:r>
            <a:r>
              <a:rPr lang="en-US" sz="1200" b="1" dirty="0" smtClean="0">
                <a:ln w="12700">
                  <a:noFill/>
                  <a:prstDash val="solid"/>
                </a:ln>
                <a:solidFill>
                  <a:prstClr val="white"/>
                </a:solidFill>
                <a:latin typeface="Bodoni MT" panose="02070603080606020203" pitchFamily="18" charset="0"/>
              </a:rPr>
              <a:t>PROGRAM EXPENDITURE CLASSIFICATION (PREXC)</a:t>
            </a:r>
            <a:r>
              <a:rPr lang="en-US" sz="1200" b="0" dirty="0" smtClean="0">
                <a:ln w="12700">
                  <a:noFill/>
                  <a:prstDash val="solid"/>
                </a:ln>
                <a:solidFill>
                  <a:prstClr val="white"/>
                </a:solidFill>
                <a:latin typeface="Bodoni MT" panose="02070603080606020203" pitchFamily="18" charset="0"/>
              </a:rPr>
              <a:t>,</a:t>
            </a:r>
            <a:r>
              <a:rPr lang="en-US" sz="1200" b="1" dirty="0" smtClean="0">
                <a:ln w="12700">
                  <a:noFill/>
                  <a:prstDash val="solid"/>
                </a:ln>
                <a:solidFill>
                  <a:prstClr val="white"/>
                </a:solidFill>
                <a:latin typeface="Bodoni MT" panose="02070603080606020203" pitchFamily="18" charset="0"/>
              </a:rPr>
              <a:t> </a:t>
            </a:r>
            <a:r>
              <a:rPr lang="en-US" sz="1200" b="0" dirty="0" smtClean="0">
                <a:ln w="12700">
                  <a:noFill/>
                  <a:prstDash val="solid"/>
                </a:ln>
                <a:solidFill>
                  <a:prstClr val="white"/>
                </a:solidFill>
                <a:latin typeface="Bodoni MT" panose="02070603080606020203" pitchFamily="18" charset="0"/>
              </a:rPr>
              <a:t>which</a:t>
            </a:r>
            <a:r>
              <a:rPr lang="en-US" sz="1200" b="0" baseline="0" dirty="0" smtClean="0">
                <a:ln w="12700">
                  <a:noFill/>
                  <a:prstDash val="solid"/>
                </a:ln>
                <a:solidFill>
                  <a:prstClr val="white"/>
                </a:solidFill>
                <a:latin typeface="Bodoni MT" panose="02070603080606020203" pitchFamily="18" charset="0"/>
              </a:rPr>
              <a:t> is </a:t>
            </a:r>
            <a:r>
              <a:rPr lang="en-US" sz="1200" b="0" dirty="0" smtClean="0">
                <a:ln w="12700">
                  <a:noFill/>
                  <a:prstDash val="solid"/>
                </a:ln>
                <a:solidFill>
                  <a:prstClr val="white"/>
                </a:solidFill>
                <a:latin typeface="Bodoni MT" panose="02070603080606020203" pitchFamily="18" charset="0"/>
              </a:rPr>
              <a:t>under</a:t>
            </a:r>
            <a:r>
              <a:rPr lang="en-US" sz="1200" b="0" baseline="0" dirty="0" smtClean="0">
                <a:ln w="12700">
                  <a:noFill/>
                  <a:prstDash val="solid"/>
                </a:ln>
                <a:solidFill>
                  <a:prstClr val="white"/>
                </a:solidFill>
                <a:latin typeface="Bodoni MT" panose="02070603080606020203" pitchFamily="18" charset="0"/>
              </a:rPr>
              <a:t> the purview of the Department of Budget and Management (DBM). This tool will ensure that the </a:t>
            </a:r>
            <a:r>
              <a:rPr lang="en-US" sz="1200" b="1" dirty="0" smtClean="0">
                <a:solidFill>
                  <a:schemeClr val="tx1"/>
                </a:solidFill>
                <a:latin typeface="Arial" panose="020B0604020202020204" pitchFamily="34" charset="0"/>
                <a:ea typeface="Arial" charset="0"/>
                <a:cs typeface="Arial" panose="020B0604020202020204" pitchFamily="34" charset="0"/>
              </a:rPr>
              <a:t>Programs,</a:t>
            </a:r>
            <a:r>
              <a:rPr lang="en-US" sz="1200" b="1" baseline="0" dirty="0" smtClean="0">
                <a:solidFill>
                  <a:schemeClr val="tx1"/>
                </a:solidFill>
                <a:latin typeface="Arial" panose="020B0604020202020204" pitchFamily="34" charset="0"/>
                <a:ea typeface="Arial" charset="0"/>
                <a:cs typeface="Arial" panose="020B0604020202020204" pitchFamily="34" charset="0"/>
              </a:rPr>
              <a:t> Projects and Activities</a:t>
            </a:r>
            <a:r>
              <a:rPr lang="en-US" sz="1200" b="0" baseline="0" dirty="0" smtClean="0">
                <a:solidFill>
                  <a:schemeClr val="tx1"/>
                </a:solidFill>
                <a:latin typeface="+mn-lt"/>
                <a:ea typeface="+mn-ea"/>
                <a:cs typeface="+mn-cs"/>
              </a:rPr>
              <a:t> that are driving our goals will be funded to support the implementation. </a:t>
            </a:r>
            <a:endParaRPr kumimoji="0" lang="en-US" sz="1200" b="1" i="0" u="none" strike="noStrike" kern="1200" cap="none" spc="0" normalizeH="0" baseline="0" noProof="0" dirty="0" smtClean="0">
              <a:ln w="12700">
                <a:noFill/>
                <a:prstDash val="solid"/>
              </a:ln>
              <a:solidFill>
                <a:prstClr val="white"/>
              </a:solidFill>
              <a:effectLst/>
              <a:uLnTx/>
              <a:uFillTx/>
              <a:latin typeface="Bodoni MT" panose="02070603080606020203" pitchFamily="18" charset="0"/>
            </a:endParaRPr>
          </a:p>
          <a:p>
            <a:endParaRPr lang="en-US" dirty="0"/>
          </a:p>
        </p:txBody>
      </p:sp>
      <p:sp>
        <p:nvSpPr>
          <p:cNvPr id="4" name="Slide Number Placeholder 3"/>
          <p:cNvSpPr>
            <a:spLocks noGrp="1"/>
          </p:cNvSpPr>
          <p:nvPr>
            <p:ph type="sldNum" sz="quarter" idx="10"/>
          </p:nvPr>
        </p:nvSpPr>
        <p:spPr/>
        <p:txBody>
          <a:bodyPr/>
          <a:lstStyle/>
          <a:p>
            <a:fld id="{66FE0461-02C9-1B43-8973-60B5986358A2}" type="slidenum">
              <a:rPr lang="en-US" smtClean="0"/>
              <a:t>17</a:t>
            </a:fld>
            <a:endParaRPr lang="en-US"/>
          </a:p>
        </p:txBody>
      </p:sp>
    </p:spTree>
    <p:extLst>
      <p:ext uri="{BB962C8B-B14F-4D97-AF65-F5344CB8AC3E}">
        <p14:creationId xmlns:p14="http://schemas.microsoft.com/office/powerpoint/2010/main" val="24662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buSzPct val="25000"/>
            </a:pPr>
            <a:fld id="{00000000-1234-1234-1234-123412341234}" type="slidenum">
              <a:rPr lang="en-US" sz="1200" smtClean="0">
                <a:solidFill>
                  <a:schemeClr val="dk1"/>
                </a:solidFill>
                <a:latin typeface="Calibri"/>
                <a:ea typeface="Calibri"/>
                <a:cs typeface="Calibri"/>
                <a:sym typeface="Calibri"/>
              </a:rPr>
              <a:pPr algn="r">
                <a:buSzPct val="25000"/>
              </a:pPr>
              <a:t>20</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52280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6CBC3C-BEC8-3947-AF1E-E402D652A330}"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208215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CBC3C-BEC8-3947-AF1E-E402D652A330}"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62584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CBC3C-BEC8-3947-AF1E-E402D652A330}"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23920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CBC3C-BEC8-3947-AF1E-E402D652A330}"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1595243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6CBC3C-BEC8-3947-AF1E-E402D652A330}"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206384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6CBC3C-BEC8-3947-AF1E-E402D652A330}" type="datetimeFigureOut">
              <a:rPr lang="en-US" smtClean="0"/>
              <a:t>2/15/18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80464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6CBC3C-BEC8-3947-AF1E-E402D652A330}" type="datetimeFigureOut">
              <a:rPr lang="en-US" smtClean="0"/>
              <a:t>2/15/18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946090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CBC3C-BEC8-3947-AF1E-E402D652A330}" type="datetimeFigureOut">
              <a:rPr lang="en-US" smtClean="0"/>
              <a:t>2/15/18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97219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CBC3C-BEC8-3947-AF1E-E402D652A330}" type="datetimeFigureOut">
              <a:rPr lang="en-US" smtClean="0"/>
              <a:t>2/15/18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162769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CBC3C-BEC8-3947-AF1E-E402D652A330}" type="datetimeFigureOut">
              <a:rPr lang="en-US" smtClean="0"/>
              <a:t>2/15/18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201681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CBC3C-BEC8-3947-AF1E-E402D652A330}" type="datetimeFigureOut">
              <a:rPr lang="en-US" smtClean="0"/>
              <a:t>2/15/18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CBA6F-315E-5E40-B163-D0DB957EC587}" type="slidenum">
              <a:rPr lang="en-US" smtClean="0"/>
              <a:t>‹#›</a:t>
            </a:fld>
            <a:endParaRPr lang="en-US"/>
          </a:p>
        </p:txBody>
      </p:sp>
    </p:spTree>
    <p:extLst>
      <p:ext uri="{BB962C8B-B14F-4D97-AF65-F5344CB8AC3E}">
        <p14:creationId xmlns:p14="http://schemas.microsoft.com/office/powerpoint/2010/main" val="7524934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CBC3C-BEC8-3947-AF1E-E402D652A330}" type="datetimeFigureOut">
              <a:rPr lang="en-US" smtClean="0"/>
              <a:t>2/15/18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CBA6F-315E-5E40-B163-D0DB957EC587}" type="slidenum">
              <a:rPr lang="en-US" smtClean="0"/>
              <a:t>‹#›</a:t>
            </a:fld>
            <a:endParaRPr lang="en-US"/>
          </a:p>
        </p:txBody>
      </p:sp>
    </p:spTree>
    <p:extLst>
      <p:ext uri="{BB962C8B-B14F-4D97-AF65-F5344CB8AC3E}">
        <p14:creationId xmlns:p14="http://schemas.microsoft.com/office/powerpoint/2010/main" val="116745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26863"/>
            <a:ext cx="12191999" cy="1681843"/>
          </a:xfrm>
          <a:solidFill>
            <a:schemeClr val="accent5">
              <a:lumMod val="75000"/>
            </a:schemeClr>
          </a:solidFill>
        </p:spPr>
        <p:txBody>
          <a:bodyPr>
            <a:normAutofit/>
          </a:bodyPr>
          <a:lstStyle/>
          <a:p>
            <a:r>
              <a:rPr lang="en-US" sz="5400" dirty="0" smtClean="0">
                <a:solidFill>
                  <a:schemeClr val="bg1"/>
                </a:solidFill>
                <a:latin typeface="Bookman Old Style" charset="0"/>
                <a:ea typeface="Bookman Old Style" charset="0"/>
                <a:cs typeface="Bookman Old Style" charset="0"/>
              </a:rPr>
              <a:t>STRATEGIC DIRECTIONS</a:t>
            </a:r>
            <a:br>
              <a:rPr lang="en-US" sz="5400" dirty="0" smtClean="0">
                <a:solidFill>
                  <a:schemeClr val="bg1"/>
                </a:solidFill>
                <a:latin typeface="Bookman Old Style" charset="0"/>
                <a:ea typeface="Bookman Old Style" charset="0"/>
                <a:cs typeface="Bookman Old Style" charset="0"/>
              </a:rPr>
            </a:br>
            <a:r>
              <a:rPr lang="en-US" sz="4900" dirty="0" smtClean="0">
                <a:solidFill>
                  <a:schemeClr val="bg1"/>
                </a:solidFill>
              </a:rPr>
              <a:t>FY 2017-2022</a:t>
            </a:r>
            <a:endParaRPr lang="en-US" sz="4900" dirty="0">
              <a:solidFill>
                <a:schemeClr val="bg1"/>
              </a:solidFill>
              <a:latin typeface="Bookman Old Style" charset="0"/>
              <a:ea typeface="Bookman Old Style" charset="0"/>
              <a:cs typeface="Bookman Old Style" charset="0"/>
            </a:endParaRPr>
          </a:p>
        </p:txBody>
      </p:sp>
    </p:spTree>
    <p:extLst>
      <p:ext uri="{BB962C8B-B14F-4D97-AF65-F5344CB8AC3E}">
        <p14:creationId xmlns:p14="http://schemas.microsoft.com/office/powerpoint/2010/main" val="243922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err="1" smtClean="0">
                <a:solidFill>
                  <a:schemeClr val="bg1">
                    <a:lumMod val="95000"/>
                  </a:schemeClr>
                </a:solidFill>
              </a:rPr>
              <a:t>DepEd</a:t>
            </a:r>
            <a:r>
              <a:rPr lang="en-PH" altLang="en-US" sz="3600" dirty="0" smtClean="0">
                <a:solidFill>
                  <a:schemeClr val="bg1">
                    <a:lumMod val="95000"/>
                  </a:schemeClr>
                </a:solidFill>
              </a:rPr>
              <a:t> Strategic Directions (2017-2022)</a:t>
            </a:r>
          </a:p>
        </p:txBody>
      </p:sp>
      <p:sp>
        <p:nvSpPr>
          <p:cNvPr id="40" name="Pentagon 39"/>
          <p:cNvSpPr/>
          <p:nvPr/>
        </p:nvSpPr>
        <p:spPr>
          <a:xfrm>
            <a:off x="159121" y="1748589"/>
            <a:ext cx="1355476" cy="4929796"/>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1" name="TextBox 40"/>
          <p:cNvSpPr txBox="1"/>
          <p:nvPr/>
        </p:nvSpPr>
        <p:spPr>
          <a:xfrm>
            <a:off x="159121" y="3329546"/>
            <a:ext cx="1168846" cy="830997"/>
          </a:xfrm>
          <a:prstGeom prst="rect">
            <a:avLst/>
          </a:prstGeom>
          <a:noFill/>
        </p:spPr>
        <p:txBody>
          <a:bodyPr wrap="none" rtlCol="0">
            <a:spAutoFit/>
          </a:bodyPr>
          <a:lstStyle/>
          <a:p>
            <a:pPr algn="ctr"/>
            <a:r>
              <a:rPr lang="en-US" sz="1600" dirty="0" smtClean="0">
                <a:solidFill>
                  <a:schemeClr val="bg1"/>
                </a:solidFill>
              </a:rPr>
              <a:t>STRATEGIC</a:t>
            </a:r>
          </a:p>
          <a:p>
            <a:pPr algn="ctr"/>
            <a:r>
              <a:rPr lang="en-US" sz="1600" dirty="0" smtClean="0">
                <a:solidFill>
                  <a:schemeClr val="bg1"/>
                </a:solidFill>
              </a:rPr>
              <a:t>OBJECTIVES</a:t>
            </a:r>
          </a:p>
          <a:p>
            <a:pPr algn="ctr"/>
            <a:r>
              <a:rPr lang="en-US" sz="1600" dirty="0" smtClean="0">
                <a:solidFill>
                  <a:schemeClr val="bg1"/>
                </a:solidFill>
              </a:rPr>
              <a:t>(Strategies)</a:t>
            </a:r>
            <a:endParaRPr lang="en-US" sz="1600" dirty="0">
              <a:solidFill>
                <a:schemeClr val="bg1"/>
              </a:solidFill>
            </a:endParaRPr>
          </a:p>
        </p:txBody>
      </p:sp>
      <p:sp>
        <p:nvSpPr>
          <p:cNvPr id="22" name="Rounded Rectangle 21"/>
          <p:cNvSpPr/>
          <p:nvPr/>
        </p:nvSpPr>
        <p:spPr>
          <a:xfrm>
            <a:off x="1618631" y="819115"/>
            <a:ext cx="10188357" cy="753011"/>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pPr>
            <a:r>
              <a:rPr lang="en-PH" sz="3600" b="1">
                <a:solidFill>
                  <a:schemeClr val="tx1"/>
                </a:solidFill>
                <a:latin typeface="Calibri" charset="0"/>
                <a:ea typeface="Calibri" charset="0"/>
                <a:cs typeface="Times New Roman" charset="0"/>
              </a:rPr>
              <a:t>Expand Access to Basic Education</a:t>
            </a:r>
            <a:endParaRPr lang="en-PH" sz="3600" b="1" dirty="0">
              <a:solidFill>
                <a:schemeClr val="tx1"/>
              </a:solidFill>
              <a:latin typeface="Calibri" charset="0"/>
              <a:ea typeface="Calibri" charset="0"/>
              <a:cs typeface="Times New Roman" charset="0"/>
            </a:endParaRPr>
          </a:p>
        </p:txBody>
      </p:sp>
      <p:sp>
        <p:nvSpPr>
          <p:cNvPr id="23" name="Pentagon 22"/>
          <p:cNvSpPr/>
          <p:nvPr/>
        </p:nvSpPr>
        <p:spPr>
          <a:xfrm>
            <a:off x="159122" y="811704"/>
            <a:ext cx="1355476" cy="760422"/>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263155" y="915132"/>
            <a:ext cx="982513" cy="523220"/>
          </a:xfrm>
          <a:prstGeom prst="rect">
            <a:avLst/>
          </a:prstGeom>
          <a:noFill/>
        </p:spPr>
        <p:txBody>
          <a:bodyPr wrap="none" rtlCol="0">
            <a:spAutoFit/>
          </a:bodyPr>
          <a:lstStyle/>
          <a:p>
            <a:pPr algn="ctr"/>
            <a:r>
              <a:rPr lang="en-US" sz="1400" b="1" dirty="0" smtClean="0">
                <a:solidFill>
                  <a:schemeClr val="bg1"/>
                </a:solidFill>
              </a:rPr>
              <a:t>STRATEGIC</a:t>
            </a:r>
          </a:p>
          <a:p>
            <a:pPr algn="ctr"/>
            <a:r>
              <a:rPr lang="en-US" sz="1400" b="1" dirty="0" smtClean="0">
                <a:solidFill>
                  <a:schemeClr val="bg1"/>
                </a:solidFill>
              </a:rPr>
              <a:t>GOAL</a:t>
            </a:r>
            <a:endParaRPr lang="en-US" sz="14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505125351"/>
              </p:ext>
            </p:extLst>
          </p:nvPr>
        </p:nvGraphicFramePr>
        <p:xfrm>
          <a:off x="1618629" y="1748589"/>
          <a:ext cx="10188358" cy="4876800"/>
        </p:xfrm>
        <a:graphic>
          <a:graphicData uri="http://schemas.openxmlformats.org/drawingml/2006/table">
            <a:tbl>
              <a:tblPr firstRow="1" bandRow="1">
                <a:tableStyleId>{5C22544A-7EE6-4342-B048-85BDC9FD1C3A}</a:tableStyleId>
              </a:tblPr>
              <a:tblGrid>
                <a:gridCol w="5819401"/>
                <a:gridCol w="2951825"/>
                <a:gridCol w="1417132"/>
              </a:tblGrid>
              <a:tr h="370840">
                <a:tc>
                  <a:txBody>
                    <a:bodyPr/>
                    <a:lstStyle/>
                    <a:p>
                      <a:pPr algn="ctr"/>
                      <a:r>
                        <a:rPr lang="en-US" sz="2000" dirty="0" smtClean="0">
                          <a:solidFill>
                            <a:schemeClr val="tx1"/>
                          </a:solidFill>
                        </a:rPr>
                        <a:t>Targets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r>
                        <a:rPr lang="en-US" sz="2000" dirty="0" smtClean="0">
                          <a:solidFill>
                            <a:schemeClr val="tx1"/>
                          </a:solidFill>
                        </a:rPr>
                        <a:t>Baseline (2017)</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r>
                        <a:rPr lang="en-US" sz="2000" dirty="0" smtClean="0">
                          <a:solidFill>
                            <a:schemeClr val="tx1"/>
                          </a:solidFill>
                        </a:rPr>
                        <a:t>Offices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400" dirty="0" smtClean="0">
                          <a:solidFill>
                            <a:schemeClr val="tx1"/>
                          </a:solidFill>
                          <a:latin typeface="Calibri" charset="0"/>
                          <a:ea typeface="Calibri" charset="0"/>
                          <a:cs typeface="Times New Roman" charset="0"/>
                        </a:rPr>
                        <a:t>By 2022, </a:t>
                      </a:r>
                      <a:r>
                        <a:rPr lang="en-PH" sz="2400" dirty="0" smtClean="0">
                          <a:solidFill>
                            <a:srgbClr val="FF0000"/>
                          </a:solidFill>
                          <a:latin typeface="Calibri" charset="0"/>
                          <a:ea typeface="Calibri" charset="0"/>
                          <a:cs typeface="Times New Roman" charset="0"/>
                        </a:rPr>
                        <a:t>75%</a:t>
                      </a:r>
                      <a:r>
                        <a:rPr lang="en-PH" sz="2400" dirty="0" smtClean="0">
                          <a:solidFill>
                            <a:schemeClr val="tx1"/>
                          </a:solidFill>
                          <a:latin typeface="Calibri" charset="0"/>
                          <a:ea typeface="Calibri" charset="0"/>
                          <a:cs typeface="Times New Roman" charset="0"/>
                        </a:rPr>
                        <a:t> of ES and </a:t>
                      </a:r>
                      <a:r>
                        <a:rPr lang="en-PH" sz="2400" dirty="0" smtClean="0">
                          <a:solidFill>
                            <a:srgbClr val="FF0000"/>
                          </a:solidFill>
                          <a:latin typeface="Calibri" charset="0"/>
                          <a:ea typeface="Calibri" charset="0"/>
                          <a:cs typeface="Times New Roman" charset="0"/>
                        </a:rPr>
                        <a:t>95%</a:t>
                      </a:r>
                      <a:r>
                        <a:rPr lang="en-PH" sz="2400" dirty="0" smtClean="0">
                          <a:solidFill>
                            <a:schemeClr val="tx1"/>
                          </a:solidFill>
                          <a:latin typeface="Calibri" charset="0"/>
                          <a:ea typeface="Calibri" charset="0"/>
                          <a:cs typeface="Times New Roman" charset="0"/>
                        </a:rPr>
                        <a:t> of HS are capable to offer inclusion 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400" dirty="0" smtClean="0">
                          <a:solidFill>
                            <a:schemeClr val="tx1"/>
                          </a:solidFill>
                          <a:latin typeface="Calibri" charset="0"/>
                          <a:ea typeface="Calibri" charset="0"/>
                          <a:cs typeface="Times New Roman" charset="0"/>
                        </a:rPr>
                        <a:t>This is related to the concept of “one-stop-shop” concept of school </a:t>
                      </a:r>
                      <a:r>
                        <a:rPr lang="mr-IN" sz="1400" dirty="0" smtClean="0">
                          <a:solidFill>
                            <a:schemeClr val="tx1"/>
                          </a:solidFill>
                          <a:latin typeface="Calibri" charset="0"/>
                          <a:ea typeface="Calibri" charset="0"/>
                          <a:cs typeface="Times New Roman" charset="0"/>
                        </a:rPr>
                        <a:t>–</a:t>
                      </a:r>
                      <a:r>
                        <a:rPr lang="en-PH" sz="1400" dirty="0" smtClean="0">
                          <a:solidFill>
                            <a:schemeClr val="tx1"/>
                          </a:solidFill>
                          <a:latin typeface="Calibri" charset="0"/>
                          <a:ea typeface="Calibri" charset="0"/>
                          <a:cs typeface="Times New Roman" charset="0"/>
                        </a:rPr>
                        <a:t> that all schools are capable to cater to the educational needs of all</a:t>
                      </a:r>
                      <a:r>
                        <a:rPr lang="en-PH" sz="1400" baseline="0" dirty="0" smtClean="0">
                          <a:solidFill>
                            <a:schemeClr val="tx1"/>
                          </a:solidFill>
                          <a:latin typeface="Calibri" charset="0"/>
                          <a:ea typeface="Calibri" charset="0"/>
                          <a:cs typeface="Times New Roman" charset="0"/>
                        </a:rPr>
                        <a:t> kinds of learners. Nee to set the standards first</a:t>
                      </a:r>
                      <a:endParaRPr lang="en-PH" sz="14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r>
                        <a:rPr lang="en-US" sz="1800" dirty="0" smtClean="0"/>
                        <a:t>BLD (Lead), BCD,</a:t>
                      </a:r>
                      <a:r>
                        <a:rPr lang="en-US" sz="1800" baseline="0" dirty="0" smtClean="0"/>
                        <a:t> BLR</a:t>
                      </a:r>
                      <a:endParaRPr lang="en-US" sz="1800" dirty="0" smtClean="0"/>
                    </a:p>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400" b="0" dirty="0" smtClean="0">
                          <a:solidFill>
                            <a:schemeClr val="tx1"/>
                          </a:solidFill>
                          <a:latin typeface="Calibri" charset="0"/>
                          <a:ea typeface="Calibri" charset="0"/>
                          <a:cs typeface="Times New Roman" charset="0"/>
                        </a:rPr>
                        <a:t>By 2022, number of secondary schools is increased by </a:t>
                      </a:r>
                      <a:r>
                        <a:rPr lang="en-PH" sz="2400" b="0" dirty="0" smtClean="0">
                          <a:solidFill>
                            <a:srgbClr val="FF0000"/>
                          </a:solidFill>
                          <a:latin typeface="Calibri" charset="0"/>
                          <a:ea typeface="Calibri" charset="0"/>
                          <a:cs typeface="Times New Roman" charset="0"/>
                        </a:rPr>
                        <a:t>25%.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600" b="1" dirty="0" smtClean="0">
                          <a:solidFill>
                            <a:schemeClr val="tx1"/>
                          </a:solidFill>
                          <a:latin typeface="Calibri" charset="0"/>
                          <a:ea typeface="Calibri" charset="0"/>
                          <a:cs typeface="Times New Roman" charset="0"/>
                        </a:rPr>
                        <a:t>Number of Secondary Schools:</a:t>
                      </a:r>
                    </a:p>
                    <a:p>
                      <a:pPr marL="0" marR="0" indent="0" algn="l" defTabSz="914400" rtl="0" eaLnBrk="1" fontAlgn="auto" latinLnBrk="0" hangingPunct="1">
                        <a:lnSpc>
                          <a:spcPct val="100000"/>
                        </a:lnSpc>
                        <a:spcBef>
                          <a:spcPts val="0"/>
                        </a:spcBef>
                        <a:spcAft>
                          <a:spcPts val="0"/>
                        </a:spcAft>
                        <a:buClrTx/>
                        <a:buSzTx/>
                        <a:buFontTx/>
                        <a:buNone/>
                        <a:tabLst/>
                        <a:defRPr/>
                      </a:pPr>
                      <a:r>
                        <a:rPr lang="en-PH" sz="1600" b="0" dirty="0" smtClean="0">
                          <a:solidFill>
                            <a:schemeClr val="tx1"/>
                          </a:solidFill>
                          <a:latin typeface="Calibri" charset="0"/>
                          <a:ea typeface="Calibri" charset="0"/>
                          <a:cs typeface="Times New Roman" charset="0"/>
                        </a:rPr>
                        <a:t>Pure JHS </a:t>
                      </a:r>
                      <a:r>
                        <a:rPr lang="mr-IN" sz="1600" b="0" dirty="0" smtClean="0">
                          <a:solidFill>
                            <a:schemeClr val="tx1"/>
                          </a:solidFill>
                          <a:latin typeface="Calibri" charset="0"/>
                          <a:ea typeface="Calibri" charset="0"/>
                          <a:cs typeface="Times New Roman" charset="0"/>
                        </a:rPr>
                        <a:t>–</a:t>
                      </a:r>
                      <a:r>
                        <a:rPr lang="en-PH" sz="1600" b="0" dirty="0" smtClean="0">
                          <a:solidFill>
                            <a:schemeClr val="tx1"/>
                          </a:solidFill>
                          <a:latin typeface="Calibri" charset="0"/>
                          <a:ea typeface="Calibri" charset="0"/>
                          <a:cs typeface="Times New Roman" charset="0"/>
                        </a:rPr>
                        <a:t> 1,779</a:t>
                      </a:r>
                    </a:p>
                    <a:p>
                      <a:pPr marL="0" marR="0" indent="0" algn="l" defTabSz="914400" rtl="0" eaLnBrk="1" fontAlgn="auto" latinLnBrk="0" hangingPunct="1">
                        <a:lnSpc>
                          <a:spcPct val="100000"/>
                        </a:lnSpc>
                        <a:spcBef>
                          <a:spcPts val="0"/>
                        </a:spcBef>
                        <a:spcAft>
                          <a:spcPts val="0"/>
                        </a:spcAft>
                        <a:buClrTx/>
                        <a:buSzTx/>
                        <a:buFontTx/>
                        <a:buNone/>
                        <a:tabLst/>
                        <a:defRPr/>
                      </a:pPr>
                      <a:r>
                        <a:rPr lang="en-PH" sz="1600" b="0" dirty="0" smtClean="0">
                          <a:solidFill>
                            <a:schemeClr val="tx1"/>
                          </a:solidFill>
                          <a:latin typeface="Calibri" charset="0"/>
                          <a:ea typeface="Calibri" charset="0"/>
                          <a:cs typeface="Times New Roman" charset="0"/>
                        </a:rPr>
                        <a:t>JS in Elem School</a:t>
                      </a:r>
                      <a:r>
                        <a:rPr lang="mr-IN" sz="1600" b="0" dirty="0" smtClean="0">
                          <a:solidFill>
                            <a:schemeClr val="tx1"/>
                          </a:solidFill>
                          <a:latin typeface="Calibri" charset="0"/>
                          <a:ea typeface="Calibri" charset="0"/>
                          <a:cs typeface="Times New Roman" charset="0"/>
                        </a:rPr>
                        <a:t>–</a:t>
                      </a:r>
                      <a:r>
                        <a:rPr lang="en-PH" sz="1600" b="0" dirty="0" smtClean="0">
                          <a:solidFill>
                            <a:schemeClr val="tx1"/>
                          </a:solidFill>
                          <a:latin typeface="Calibri" charset="0"/>
                          <a:ea typeface="Calibri" charset="0"/>
                          <a:cs typeface="Times New Roman" charset="0"/>
                        </a:rPr>
                        <a:t> 496</a:t>
                      </a:r>
                    </a:p>
                    <a:p>
                      <a:pPr marL="0" marR="0" indent="0" algn="l" defTabSz="914400" rtl="0" eaLnBrk="1" fontAlgn="auto" latinLnBrk="0" hangingPunct="1">
                        <a:lnSpc>
                          <a:spcPct val="100000"/>
                        </a:lnSpc>
                        <a:spcBef>
                          <a:spcPts val="0"/>
                        </a:spcBef>
                        <a:spcAft>
                          <a:spcPts val="0"/>
                        </a:spcAft>
                        <a:buClrTx/>
                        <a:buSzTx/>
                        <a:buFontTx/>
                        <a:buNone/>
                        <a:tabLst/>
                        <a:defRPr/>
                      </a:pPr>
                      <a:r>
                        <a:rPr lang="en-PH" sz="1600" b="0" dirty="0" smtClean="0">
                          <a:solidFill>
                            <a:schemeClr val="tx1"/>
                          </a:solidFill>
                          <a:latin typeface="Calibri" charset="0"/>
                          <a:ea typeface="Calibri" charset="0"/>
                          <a:cs typeface="Times New Roman" charset="0"/>
                        </a:rPr>
                        <a:t>JHS</a:t>
                      </a:r>
                      <a:r>
                        <a:rPr lang="en-PH" sz="1600" b="0" baseline="0" dirty="0" smtClean="0">
                          <a:solidFill>
                            <a:schemeClr val="tx1"/>
                          </a:solidFill>
                          <a:latin typeface="Calibri" charset="0"/>
                          <a:ea typeface="Calibri" charset="0"/>
                          <a:cs typeface="Times New Roman" charset="0"/>
                        </a:rPr>
                        <a:t> and SHS in Elem School </a:t>
                      </a:r>
                      <a:r>
                        <a:rPr lang="mr-IN" sz="1600" b="0" baseline="0" dirty="0" smtClean="0">
                          <a:solidFill>
                            <a:schemeClr val="tx1"/>
                          </a:solidFill>
                          <a:latin typeface="Calibri" charset="0"/>
                          <a:ea typeface="Calibri" charset="0"/>
                          <a:cs typeface="Times New Roman" charset="0"/>
                        </a:rPr>
                        <a:t>–</a:t>
                      </a:r>
                      <a:r>
                        <a:rPr lang="en-PH" sz="1600" b="0" baseline="0" dirty="0" smtClean="0">
                          <a:solidFill>
                            <a:schemeClr val="tx1"/>
                          </a:solidFill>
                          <a:latin typeface="Calibri" charset="0"/>
                          <a:ea typeface="Calibri" charset="0"/>
                          <a:cs typeface="Times New Roman" charset="0"/>
                        </a:rPr>
                        <a:t> 353</a:t>
                      </a:r>
                    </a:p>
                    <a:p>
                      <a:pPr marL="0" marR="0" indent="0" algn="l" defTabSz="914400" rtl="0" eaLnBrk="1" fontAlgn="auto" latinLnBrk="0" hangingPunct="1">
                        <a:lnSpc>
                          <a:spcPct val="100000"/>
                        </a:lnSpc>
                        <a:spcBef>
                          <a:spcPts val="0"/>
                        </a:spcBef>
                        <a:spcAft>
                          <a:spcPts val="0"/>
                        </a:spcAft>
                        <a:buClrTx/>
                        <a:buSzTx/>
                        <a:buFontTx/>
                        <a:buNone/>
                        <a:tabLst/>
                        <a:defRPr/>
                      </a:pPr>
                      <a:r>
                        <a:rPr lang="en-PH" sz="1600" b="0" baseline="0" dirty="0" smtClean="0">
                          <a:solidFill>
                            <a:schemeClr val="tx1"/>
                          </a:solidFill>
                          <a:latin typeface="Calibri" charset="0"/>
                          <a:ea typeface="Calibri" charset="0"/>
                          <a:cs typeface="Times New Roman" charset="0"/>
                        </a:rPr>
                        <a:t>JHS with SHS </a:t>
                      </a:r>
                      <a:r>
                        <a:rPr lang="mr-IN" sz="1600" b="0" baseline="0" dirty="0" smtClean="0">
                          <a:solidFill>
                            <a:schemeClr val="tx1"/>
                          </a:solidFill>
                          <a:latin typeface="Calibri" charset="0"/>
                          <a:ea typeface="Calibri" charset="0"/>
                          <a:cs typeface="Times New Roman" charset="0"/>
                        </a:rPr>
                        <a:t>–</a:t>
                      </a:r>
                      <a:r>
                        <a:rPr lang="en-PH" sz="1600" b="0" baseline="0" dirty="0" smtClean="0">
                          <a:solidFill>
                            <a:schemeClr val="tx1"/>
                          </a:solidFill>
                          <a:latin typeface="Calibri" charset="0"/>
                          <a:ea typeface="Calibri" charset="0"/>
                          <a:cs typeface="Times New Roman" charset="0"/>
                        </a:rPr>
                        <a:t> 5,925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r>
                        <a:rPr lang="en-US" sz="1800" dirty="0" smtClean="0"/>
                        <a:t>EFD (Lead), Planning</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400" dirty="0" smtClean="0">
                          <a:solidFill>
                            <a:schemeClr val="tx1"/>
                          </a:solidFill>
                          <a:latin typeface="Calibri" charset="0"/>
                          <a:ea typeface="Calibri" charset="0"/>
                          <a:cs typeface="Times New Roman" charset="0"/>
                        </a:rPr>
                        <a:t>By 2022, </a:t>
                      </a:r>
                      <a:r>
                        <a:rPr lang="en-PH" sz="2400" dirty="0" smtClean="0">
                          <a:solidFill>
                            <a:srgbClr val="FF0000"/>
                          </a:solidFill>
                          <a:latin typeface="Calibri" charset="0"/>
                          <a:ea typeface="Calibri" charset="0"/>
                          <a:cs typeface="Times New Roman" charset="0"/>
                        </a:rPr>
                        <a:t>50%</a:t>
                      </a:r>
                      <a:r>
                        <a:rPr lang="en-PH" sz="2400" dirty="0" smtClean="0">
                          <a:solidFill>
                            <a:schemeClr val="tx1"/>
                          </a:solidFill>
                          <a:latin typeface="Calibri" charset="0"/>
                          <a:ea typeface="Calibri" charset="0"/>
                          <a:cs typeface="Times New Roman" charset="0"/>
                        </a:rPr>
                        <a:t> of identified remote schools are given non-classroom facilities.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600" dirty="0" smtClean="0">
                          <a:solidFill>
                            <a:schemeClr val="tx1"/>
                          </a:solidFill>
                          <a:latin typeface="Calibri" charset="0"/>
                          <a:ea typeface="Calibri" charset="0"/>
                          <a:cs typeface="Times New Roman" charset="0"/>
                        </a:rPr>
                        <a:t>To</a:t>
                      </a:r>
                      <a:r>
                        <a:rPr lang="en-PH" sz="1600" baseline="0" dirty="0" smtClean="0">
                          <a:solidFill>
                            <a:schemeClr val="tx1"/>
                          </a:solidFill>
                          <a:latin typeface="Calibri" charset="0"/>
                          <a:ea typeface="Calibri" charset="0"/>
                          <a:cs typeface="Times New Roman" charset="0"/>
                        </a:rPr>
                        <a:t> be identified using remoteness index</a:t>
                      </a:r>
                      <a:endParaRPr lang="en-PH" sz="16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r>
                        <a:rPr lang="en-US" sz="1800" dirty="0" smtClean="0"/>
                        <a:t>EFD (Lead), Planning</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400" dirty="0" smtClean="0">
                          <a:solidFill>
                            <a:schemeClr val="tx1"/>
                          </a:solidFill>
                          <a:latin typeface="Calibri" charset="0"/>
                          <a:ea typeface="Calibri" charset="0"/>
                          <a:cs typeface="Times New Roman" charset="0"/>
                        </a:rPr>
                        <a:t>By 2022, </a:t>
                      </a:r>
                      <a:r>
                        <a:rPr lang="en-PH" sz="2400" dirty="0" err="1" smtClean="0">
                          <a:solidFill>
                            <a:schemeClr val="tx1"/>
                          </a:solidFill>
                          <a:latin typeface="Calibri" charset="0"/>
                          <a:ea typeface="Calibri" charset="0"/>
                          <a:cs typeface="Times New Roman" charset="0"/>
                        </a:rPr>
                        <a:t>DepEd</a:t>
                      </a:r>
                      <a:r>
                        <a:rPr lang="en-PH" sz="2400" dirty="0" smtClean="0">
                          <a:solidFill>
                            <a:schemeClr val="tx1"/>
                          </a:solidFill>
                          <a:latin typeface="Calibri" charset="0"/>
                          <a:ea typeface="Calibri" charset="0"/>
                          <a:cs typeface="Times New Roman" charset="0"/>
                        </a:rPr>
                        <a:t> partnership systems and processes is transformed into a “one-stop-shop” center.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Calibri" charset="0"/>
                          <a:ea typeface="Calibri" charset="0"/>
                          <a:cs typeface="Times New Roman" charset="0"/>
                        </a:rPr>
                        <a:t>Target</a:t>
                      </a:r>
                      <a:r>
                        <a:rPr lang="en-PH" sz="1800" baseline="0" dirty="0" smtClean="0">
                          <a:solidFill>
                            <a:schemeClr val="tx1"/>
                          </a:solidFill>
                          <a:latin typeface="Calibri" charset="0"/>
                          <a:ea typeface="Calibri" charset="0"/>
                          <a:cs typeface="Times New Roman" charset="0"/>
                        </a:rPr>
                        <a:t> is subject for revision by the office of </a:t>
                      </a:r>
                      <a:r>
                        <a:rPr lang="en-PH" sz="1800" baseline="0" dirty="0" err="1" smtClean="0">
                          <a:solidFill>
                            <a:schemeClr val="tx1"/>
                          </a:solidFill>
                          <a:latin typeface="Calibri" charset="0"/>
                          <a:ea typeface="Calibri" charset="0"/>
                          <a:cs typeface="Times New Roman" charset="0"/>
                        </a:rPr>
                        <a:t>Usec</a:t>
                      </a:r>
                      <a:r>
                        <a:rPr lang="en-PH" sz="1800" baseline="0" dirty="0" smtClean="0">
                          <a:solidFill>
                            <a:schemeClr val="tx1"/>
                          </a:solidFill>
                          <a:latin typeface="Calibri" charset="0"/>
                          <a:ea typeface="Calibri" charset="0"/>
                          <a:cs typeface="Times New Roman" charset="0"/>
                        </a:rPr>
                        <a:t> Umali</a:t>
                      </a:r>
                      <a:endParaRPr lang="en-PH" sz="18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r>
            </a:tbl>
          </a:graphicData>
        </a:graphic>
      </p:graphicFrame>
    </p:spTree>
    <p:extLst>
      <p:ext uri="{BB962C8B-B14F-4D97-AF65-F5344CB8AC3E}">
        <p14:creationId xmlns:p14="http://schemas.microsoft.com/office/powerpoint/2010/main" val="595148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err="1" smtClean="0">
                <a:solidFill>
                  <a:schemeClr val="bg1">
                    <a:lumMod val="95000"/>
                  </a:schemeClr>
                </a:solidFill>
              </a:rPr>
              <a:t>DepEd</a:t>
            </a:r>
            <a:r>
              <a:rPr lang="en-PH" altLang="en-US" sz="3600" dirty="0" smtClean="0">
                <a:solidFill>
                  <a:schemeClr val="bg1">
                    <a:lumMod val="95000"/>
                  </a:schemeClr>
                </a:solidFill>
              </a:rPr>
              <a:t> Strategic Directions (2017-2022)</a:t>
            </a:r>
          </a:p>
        </p:txBody>
      </p:sp>
      <p:sp>
        <p:nvSpPr>
          <p:cNvPr id="40" name="Pentagon 39"/>
          <p:cNvSpPr/>
          <p:nvPr/>
        </p:nvSpPr>
        <p:spPr>
          <a:xfrm>
            <a:off x="159121" y="1668379"/>
            <a:ext cx="1272880" cy="5010006"/>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1" name="TextBox 40"/>
          <p:cNvSpPr txBox="1"/>
          <p:nvPr/>
        </p:nvSpPr>
        <p:spPr>
          <a:xfrm>
            <a:off x="159121" y="3329546"/>
            <a:ext cx="1168846" cy="830997"/>
          </a:xfrm>
          <a:prstGeom prst="rect">
            <a:avLst/>
          </a:prstGeom>
          <a:noFill/>
        </p:spPr>
        <p:txBody>
          <a:bodyPr wrap="none" rtlCol="0">
            <a:spAutoFit/>
          </a:bodyPr>
          <a:lstStyle/>
          <a:p>
            <a:pPr algn="ctr"/>
            <a:r>
              <a:rPr lang="en-US" sz="1600" dirty="0" smtClean="0">
                <a:solidFill>
                  <a:schemeClr val="bg1"/>
                </a:solidFill>
              </a:rPr>
              <a:t>STRATEGIC</a:t>
            </a:r>
          </a:p>
          <a:p>
            <a:pPr algn="ctr"/>
            <a:r>
              <a:rPr lang="en-US" sz="1600" dirty="0" smtClean="0">
                <a:solidFill>
                  <a:schemeClr val="bg1"/>
                </a:solidFill>
              </a:rPr>
              <a:t>OBJECTIVES</a:t>
            </a:r>
          </a:p>
          <a:p>
            <a:pPr algn="ctr"/>
            <a:r>
              <a:rPr lang="en-US" sz="1600" dirty="0" smtClean="0">
                <a:solidFill>
                  <a:schemeClr val="bg1"/>
                </a:solidFill>
              </a:rPr>
              <a:t>(Strategies)</a:t>
            </a:r>
            <a:endParaRPr lang="en-US" sz="1600" dirty="0">
              <a:solidFill>
                <a:schemeClr val="bg1"/>
              </a:solidFill>
            </a:endParaRPr>
          </a:p>
        </p:txBody>
      </p:sp>
      <p:sp>
        <p:nvSpPr>
          <p:cNvPr id="9" name="Rounded Rectangle 8"/>
          <p:cNvSpPr/>
          <p:nvPr/>
        </p:nvSpPr>
        <p:spPr>
          <a:xfrm>
            <a:off x="1432001" y="811705"/>
            <a:ext cx="10487282" cy="68021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pPr>
            <a:r>
              <a:rPr lang="en-PH" sz="4000" b="1" dirty="0">
                <a:solidFill>
                  <a:schemeClr val="tx1"/>
                </a:solidFill>
                <a:latin typeface="Calibri" charset="0"/>
                <a:ea typeface="Calibri" charset="0"/>
                <a:cs typeface="Times New Roman" charset="0"/>
              </a:rPr>
              <a:t>Improve Quality and </a:t>
            </a:r>
            <a:r>
              <a:rPr lang="en-PH" sz="4000" b="1" dirty="0" smtClean="0">
                <a:solidFill>
                  <a:schemeClr val="tx1"/>
                </a:solidFill>
                <a:latin typeface="Calibri" charset="0"/>
                <a:ea typeface="Calibri" charset="0"/>
                <a:cs typeface="Times New Roman" charset="0"/>
              </a:rPr>
              <a:t>Relevance</a:t>
            </a:r>
            <a:endParaRPr lang="en-PH" sz="4000" dirty="0">
              <a:solidFill>
                <a:schemeClr val="tx1"/>
              </a:solidFill>
              <a:latin typeface="Calibri" charset="0"/>
              <a:ea typeface="Calibri" charset="0"/>
              <a:cs typeface="Times New Roman" charset="0"/>
            </a:endParaRPr>
          </a:p>
        </p:txBody>
      </p:sp>
      <p:sp>
        <p:nvSpPr>
          <p:cNvPr id="10" name="Pentagon 9"/>
          <p:cNvSpPr/>
          <p:nvPr/>
        </p:nvSpPr>
        <p:spPr>
          <a:xfrm>
            <a:off x="159122" y="811703"/>
            <a:ext cx="1168845" cy="680213"/>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263155" y="915132"/>
            <a:ext cx="982513" cy="523220"/>
          </a:xfrm>
          <a:prstGeom prst="rect">
            <a:avLst/>
          </a:prstGeom>
          <a:noFill/>
        </p:spPr>
        <p:txBody>
          <a:bodyPr wrap="none" rtlCol="0">
            <a:spAutoFit/>
          </a:bodyPr>
          <a:lstStyle/>
          <a:p>
            <a:pPr algn="ctr"/>
            <a:r>
              <a:rPr lang="en-US" sz="1400" b="1" dirty="0" smtClean="0">
                <a:solidFill>
                  <a:schemeClr val="bg1"/>
                </a:solidFill>
              </a:rPr>
              <a:t>STRATEGIC</a:t>
            </a:r>
          </a:p>
          <a:p>
            <a:pPr algn="ctr"/>
            <a:r>
              <a:rPr lang="en-US" sz="1400" b="1" dirty="0" smtClean="0">
                <a:solidFill>
                  <a:schemeClr val="bg1"/>
                </a:solidFill>
              </a:rPr>
              <a:t>GOAL</a:t>
            </a:r>
            <a:endParaRPr lang="en-US" sz="1400" b="1" dirty="0">
              <a:solidFill>
                <a:schemeClr val="bg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1898404237"/>
              </p:ext>
            </p:extLst>
          </p:nvPr>
        </p:nvGraphicFramePr>
        <p:xfrm>
          <a:off x="1432001" y="1668379"/>
          <a:ext cx="10487283" cy="5059680"/>
        </p:xfrm>
        <a:graphic>
          <a:graphicData uri="http://schemas.openxmlformats.org/drawingml/2006/table">
            <a:tbl>
              <a:tblPr firstRow="1" bandRow="1">
                <a:tableStyleId>{5C22544A-7EE6-4342-B048-85BDC9FD1C3A}</a:tableStyleId>
              </a:tblPr>
              <a:tblGrid>
                <a:gridCol w="5856305"/>
                <a:gridCol w="3056697"/>
                <a:gridCol w="1574281"/>
              </a:tblGrid>
              <a:tr h="370840">
                <a:tc>
                  <a:txBody>
                    <a:bodyPr/>
                    <a:lstStyle/>
                    <a:p>
                      <a:pPr algn="ctr"/>
                      <a:r>
                        <a:rPr lang="en-US" sz="2000" dirty="0" smtClean="0">
                          <a:solidFill>
                            <a:schemeClr val="tx1"/>
                          </a:solidFill>
                        </a:rPr>
                        <a:t>Targets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chemeClr val="tx1"/>
                          </a:solidFill>
                        </a:rPr>
                        <a:t>Baseline</a:t>
                      </a:r>
                      <a:r>
                        <a:rPr lang="en-US" sz="2000" baseline="0" dirty="0" smtClean="0">
                          <a:solidFill>
                            <a:schemeClr val="tx1"/>
                          </a:solidFill>
                        </a:rPr>
                        <a:t> </a:t>
                      </a:r>
                      <a:r>
                        <a:rPr lang="en-US" sz="2000" dirty="0" smtClean="0">
                          <a:solidFill>
                            <a:schemeClr val="tx1"/>
                          </a:solidFill>
                        </a:rPr>
                        <a:t>(2017)</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800" dirty="0" smtClean="0">
                          <a:solidFill>
                            <a:schemeClr val="tx1"/>
                          </a:solidFill>
                        </a:rPr>
                        <a:t>Offices</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Calibri" charset="0"/>
                          <a:ea typeface="Calibri" charset="0"/>
                          <a:cs typeface="Times New Roman" charset="0"/>
                        </a:rPr>
                        <a:t>By 2022, </a:t>
                      </a:r>
                      <a:r>
                        <a:rPr lang="en-PH" sz="1800" dirty="0" smtClean="0">
                          <a:solidFill>
                            <a:srgbClr val="FF0000"/>
                          </a:solidFill>
                          <a:latin typeface="Calibri" charset="0"/>
                          <a:ea typeface="Calibri" charset="0"/>
                          <a:cs typeface="Times New Roman" charset="0"/>
                        </a:rPr>
                        <a:t>98% </a:t>
                      </a:r>
                      <a:r>
                        <a:rPr lang="en-PH" sz="1800" dirty="0" smtClean="0">
                          <a:solidFill>
                            <a:schemeClr val="tx1"/>
                          </a:solidFill>
                          <a:latin typeface="Calibri" charset="0"/>
                          <a:ea typeface="Calibri" charset="0"/>
                          <a:cs typeface="Times New Roman" charset="0"/>
                        </a:rPr>
                        <a:t>of Schools achieved ideal ratio on Classroom, Seats, Teachers, WATSAN, Textbooks, Tools and 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200" b="1" baseline="0" dirty="0" smtClean="0">
                          <a:solidFill>
                            <a:schemeClr val="tx1"/>
                          </a:solidFill>
                          <a:latin typeface="Calibri" charset="0"/>
                          <a:ea typeface="Calibri" charset="0"/>
                          <a:cs typeface="Times New Roman" charset="0"/>
                        </a:rPr>
                        <a:t>Teacher to Learner Ratio</a:t>
                      </a:r>
                    </a:p>
                    <a:p>
                      <a:pPr marL="0" marR="0" indent="0" algn="l" defTabSz="914400" rtl="0" eaLnBrk="1" fontAlgn="auto" latinLnBrk="0" hangingPunct="1">
                        <a:lnSpc>
                          <a:spcPct val="100000"/>
                        </a:lnSpc>
                        <a:spcBef>
                          <a:spcPts val="0"/>
                        </a:spcBef>
                        <a:spcAft>
                          <a:spcPts val="0"/>
                        </a:spcAft>
                        <a:buClrTx/>
                        <a:buSzTx/>
                        <a:buFontTx/>
                        <a:buNone/>
                        <a:tabLst/>
                        <a:defRPr/>
                      </a:pPr>
                      <a:r>
                        <a:rPr lang="en-PH" sz="1200" baseline="0" dirty="0" smtClean="0">
                          <a:solidFill>
                            <a:schemeClr val="tx1"/>
                          </a:solidFill>
                          <a:latin typeface="Calibri" charset="0"/>
                          <a:ea typeface="Calibri" charset="0"/>
                          <a:cs typeface="Times New Roman" charset="0"/>
                        </a:rPr>
                        <a:t>Elem </a:t>
                      </a:r>
                      <a:r>
                        <a:rPr lang="mr-IN" sz="1200" baseline="0" dirty="0" smtClean="0">
                          <a:solidFill>
                            <a:schemeClr val="tx1"/>
                          </a:solidFill>
                          <a:latin typeface="Calibri" charset="0"/>
                          <a:ea typeface="Calibri" charset="0"/>
                          <a:cs typeface="Times New Roman" charset="0"/>
                        </a:rPr>
                        <a:t>–</a:t>
                      </a:r>
                      <a:r>
                        <a:rPr lang="en-PH" sz="1200" baseline="0" dirty="0" smtClean="0">
                          <a:solidFill>
                            <a:schemeClr val="tx1"/>
                          </a:solidFill>
                          <a:latin typeface="Calibri" charset="0"/>
                          <a:ea typeface="Calibri" charset="0"/>
                          <a:cs typeface="Times New Roman" charset="0"/>
                        </a:rPr>
                        <a:t> 1:31; HS </a:t>
                      </a:r>
                      <a:r>
                        <a:rPr lang="mr-IN" sz="1200" baseline="0" dirty="0" smtClean="0">
                          <a:solidFill>
                            <a:schemeClr val="tx1"/>
                          </a:solidFill>
                          <a:latin typeface="Calibri" charset="0"/>
                          <a:ea typeface="Calibri" charset="0"/>
                          <a:cs typeface="Times New Roman" charset="0"/>
                        </a:rPr>
                        <a:t>–</a:t>
                      </a:r>
                      <a:r>
                        <a:rPr lang="en-PH" sz="1200" baseline="0" dirty="0" smtClean="0">
                          <a:solidFill>
                            <a:schemeClr val="tx1"/>
                          </a:solidFill>
                          <a:latin typeface="Calibri" charset="0"/>
                          <a:ea typeface="Calibri" charset="0"/>
                          <a:cs typeface="Times New Roman" charset="0"/>
                        </a:rPr>
                        <a:t> 1:26</a:t>
                      </a:r>
                    </a:p>
                    <a:p>
                      <a:pPr marL="0" marR="0" indent="0" algn="l" defTabSz="914400" rtl="0" eaLnBrk="1" fontAlgn="auto" latinLnBrk="0" hangingPunct="1">
                        <a:lnSpc>
                          <a:spcPct val="100000"/>
                        </a:lnSpc>
                        <a:spcBef>
                          <a:spcPts val="0"/>
                        </a:spcBef>
                        <a:spcAft>
                          <a:spcPts val="0"/>
                        </a:spcAft>
                        <a:buClrTx/>
                        <a:buSzTx/>
                        <a:buFontTx/>
                        <a:buNone/>
                        <a:tabLst/>
                        <a:defRPr/>
                      </a:pPr>
                      <a:r>
                        <a:rPr lang="en-PH" sz="1200" b="1" baseline="0" dirty="0" smtClean="0">
                          <a:solidFill>
                            <a:schemeClr val="tx1"/>
                          </a:solidFill>
                          <a:latin typeface="Calibri" charset="0"/>
                          <a:ea typeface="Calibri" charset="0"/>
                          <a:cs typeface="Times New Roman" charset="0"/>
                        </a:rPr>
                        <a:t>Classroom to Learner Ratio</a:t>
                      </a:r>
                    </a:p>
                    <a:p>
                      <a:pPr marL="0" marR="0" indent="0" algn="l" defTabSz="914400" rtl="0" eaLnBrk="1" fontAlgn="auto" latinLnBrk="0" hangingPunct="1">
                        <a:lnSpc>
                          <a:spcPct val="100000"/>
                        </a:lnSpc>
                        <a:spcBef>
                          <a:spcPts val="0"/>
                        </a:spcBef>
                        <a:spcAft>
                          <a:spcPts val="0"/>
                        </a:spcAft>
                        <a:buClrTx/>
                        <a:buSzTx/>
                        <a:buFontTx/>
                        <a:buNone/>
                        <a:tabLst/>
                        <a:defRPr/>
                      </a:pPr>
                      <a:r>
                        <a:rPr lang="en-PH" sz="1200" baseline="0" dirty="0" smtClean="0">
                          <a:solidFill>
                            <a:schemeClr val="tx1"/>
                          </a:solidFill>
                          <a:latin typeface="Calibri" charset="0"/>
                          <a:ea typeface="Calibri" charset="0"/>
                          <a:cs typeface="Times New Roman" charset="0"/>
                        </a:rPr>
                        <a:t>Elem </a:t>
                      </a:r>
                      <a:r>
                        <a:rPr lang="mr-IN" sz="1200" baseline="0" dirty="0" smtClean="0">
                          <a:solidFill>
                            <a:schemeClr val="tx1"/>
                          </a:solidFill>
                          <a:latin typeface="Calibri" charset="0"/>
                          <a:ea typeface="Calibri" charset="0"/>
                          <a:cs typeface="Times New Roman" charset="0"/>
                        </a:rPr>
                        <a:t>–</a:t>
                      </a:r>
                      <a:r>
                        <a:rPr lang="en-PH" sz="1200" baseline="0" dirty="0" smtClean="0">
                          <a:solidFill>
                            <a:schemeClr val="tx1"/>
                          </a:solidFill>
                          <a:latin typeface="Calibri" charset="0"/>
                          <a:ea typeface="Calibri" charset="0"/>
                          <a:cs typeface="Times New Roman" charset="0"/>
                        </a:rPr>
                        <a:t> 1:33; HS </a:t>
                      </a:r>
                      <a:r>
                        <a:rPr lang="mr-IN" sz="1200" baseline="0" dirty="0" smtClean="0">
                          <a:solidFill>
                            <a:schemeClr val="tx1"/>
                          </a:solidFill>
                          <a:latin typeface="Calibri" charset="0"/>
                          <a:ea typeface="Calibri" charset="0"/>
                          <a:cs typeface="Times New Roman" charset="0"/>
                        </a:rPr>
                        <a:t>–</a:t>
                      </a:r>
                      <a:r>
                        <a:rPr lang="en-PH" sz="1200" baseline="0" dirty="0" smtClean="0">
                          <a:solidFill>
                            <a:schemeClr val="tx1"/>
                          </a:solidFill>
                          <a:latin typeface="Calibri" charset="0"/>
                          <a:ea typeface="Calibri" charset="0"/>
                          <a:cs typeface="Times New Roman" charset="0"/>
                        </a:rPr>
                        <a:t> 1:44</a:t>
                      </a:r>
                    </a:p>
                    <a:p>
                      <a:pPr marL="0" marR="0" indent="0" algn="l" defTabSz="914400" rtl="0" eaLnBrk="1" fontAlgn="auto" latinLnBrk="0" hangingPunct="1">
                        <a:lnSpc>
                          <a:spcPct val="100000"/>
                        </a:lnSpc>
                        <a:spcBef>
                          <a:spcPts val="0"/>
                        </a:spcBef>
                        <a:spcAft>
                          <a:spcPts val="0"/>
                        </a:spcAft>
                        <a:buClrTx/>
                        <a:buSzTx/>
                        <a:buFontTx/>
                        <a:buNone/>
                        <a:tabLst/>
                        <a:defRPr/>
                      </a:pPr>
                      <a:r>
                        <a:rPr lang="en-PH" sz="1200" b="1" baseline="0" dirty="0" smtClean="0">
                          <a:solidFill>
                            <a:schemeClr val="tx1"/>
                          </a:solidFill>
                          <a:latin typeface="Calibri" charset="0"/>
                          <a:ea typeface="Calibri" charset="0"/>
                          <a:cs typeface="Times New Roman" charset="0"/>
                        </a:rPr>
                        <a:t>Seat to Learner Ratio </a:t>
                      </a:r>
                      <a:r>
                        <a:rPr lang="mr-IN" sz="1200" baseline="0" dirty="0" smtClean="0">
                          <a:solidFill>
                            <a:schemeClr val="tx1"/>
                          </a:solidFill>
                          <a:latin typeface="Calibri" charset="0"/>
                          <a:ea typeface="Calibri" charset="0"/>
                          <a:cs typeface="Times New Roman" charset="0"/>
                        </a:rPr>
                        <a:t>–</a:t>
                      </a:r>
                      <a:r>
                        <a:rPr lang="en-PH" sz="1200" baseline="0" dirty="0" smtClean="0">
                          <a:solidFill>
                            <a:schemeClr val="tx1"/>
                          </a:solidFill>
                          <a:latin typeface="Calibri" charset="0"/>
                          <a:ea typeface="Calibri" charset="0"/>
                          <a:cs typeface="Times New Roman" charset="0"/>
                        </a:rPr>
                        <a:t> 1:1 All levels</a:t>
                      </a:r>
                    </a:p>
                    <a:p>
                      <a:pPr marL="0" marR="0" indent="0" algn="l" defTabSz="914400" rtl="0" eaLnBrk="1" fontAlgn="auto" latinLnBrk="0" hangingPunct="1">
                        <a:lnSpc>
                          <a:spcPct val="100000"/>
                        </a:lnSpc>
                        <a:spcBef>
                          <a:spcPts val="0"/>
                        </a:spcBef>
                        <a:spcAft>
                          <a:spcPts val="0"/>
                        </a:spcAft>
                        <a:buClrTx/>
                        <a:buSzTx/>
                        <a:buFontTx/>
                        <a:buNone/>
                        <a:tabLst/>
                        <a:defRPr/>
                      </a:pPr>
                      <a:r>
                        <a:rPr lang="en-PH" sz="1200" b="1" baseline="0" dirty="0" smtClean="0">
                          <a:solidFill>
                            <a:schemeClr val="tx1"/>
                          </a:solidFill>
                          <a:latin typeface="Calibri" charset="0"/>
                          <a:ea typeface="Calibri" charset="0"/>
                          <a:cs typeface="Times New Roman" charset="0"/>
                        </a:rPr>
                        <a:t>Textbook to Learner Ratio </a:t>
                      </a:r>
                      <a:r>
                        <a:rPr lang="mr-IN" sz="1200" baseline="0" dirty="0" smtClean="0">
                          <a:solidFill>
                            <a:schemeClr val="tx1"/>
                          </a:solidFill>
                          <a:latin typeface="Calibri" charset="0"/>
                          <a:ea typeface="Calibri" charset="0"/>
                          <a:cs typeface="Times New Roman" charset="0"/>
                        </a:rPr>
                        <a:t>–</a:t>
                      </a:r>
                      <a:r>
                        <a:rPr lang="en-PH" sz="1200" baseline="0" dirty="0" smtClean="0">
                          <a:solidFill>
                            <a:schemeClr val="tx1"/>
                          </a:solidFill>
                          <a:latin typeface="Calibri" charset="0"/>
                          <a:ea typeface="Calibri" charset="0"/>
                          <a:cs typeface="Times New Roman"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PH" sz="1200" b="1" baseline="0" dirty="0" smtClean="0">
                          <a:solidFill>
                            <a:schemeClr val="tx1"/>
                          </a:solidFill>
                          <a:latin typeface="Calibri" charset="0"/>
                          <a:ea typeface="Calibri" charset="0"/>
                          <a:cs typeface="Times New Roman" charset="0"/>
                        </a:rPr>
                        <a:t>WATSAN to Pupil Ratio </a:t>
                      </a:r>
                      <a:r>
                        <a:rPr lang="mr-IN" sz="1200" b="1" baseline="0" dirty="0" smtClean="0">
                          <a:solidFill>
                            <a:schemeClr val="tx1"/>
                          </a:solidFill>
                          <a:latin typeface="Calibri" charset="0"/>
                          <a:ea typeface="Calibri" charset="0"/>
                          <a:cs typeface="Times New Roman" charset="0"/>
                        </a:rPr>
                        <a:t>–</a:t>
                      </a:r>
                      <a:r>
                        <a:rPr lang="en-PH" sz="1200" b="1" baseline="0" dirty="0" smtClean="0">
                          <a:solidFill>
                            <a:schemeClr val="tx1"/>
                          </a:solidFill>
                          <a:latin typeface="Calibri" charset="0"/>
                          <a:ea typeface="Calibri" charset="0"/>
                          <a:cs typeface="Times New Roman"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PH" sz="1200" b="1" baseline="0" dirty="0" smtClean="0">
                          <a:solidFill>
                            <a:schemeClr val="tx1"/>
                          </a:solidFill>
                          <a:latin typeface="Calibri" charset="0"/>
                          <a:ea typeface="Calibri" charset="0"/>
                          <a:cs typeface="Times New Roman" charset="0"/>
                        </a:rPr>
                        <a:t>Number of Schools with water supply:</a:t>
                      </a:r>
                    </a:p>
                    <a:p>
                      <a:pPr marL="0" marR="0" indent="0" algn="l" defTabSz="914400" rtl="0" eaLnBrk="1" fontAlgn="auto" latinLnBrk="0" hangingPunct="1">
                        <a:lnSpc>
                          <a:spcPct val="100000"/>
                        </a:lnSpc>
                        <a:spcBef>
                          <a:spcPts val="0"/>
                        </a:spcBef>
                        <a:spcAft>
                          <a:spcPts val="0"/>
                        </a:spcAft>
                        <a:buClrTx/>
                        <a:buSzTx/>
                        <a:buFontTx/>
                        <a:buNone/>
                        <a:tabLst/>
                        <a:defRPr/>
                      </a:pPr>
                      <a:r>
                        <a:rPr lang="en-PH" sz="1200" b="0" baseline="0" dirty="0" smtClean="0">
                          <a:solidFill>
                            <a:schemeClr val="tx1"/>
                          </a:solidFill>
                          <a:latin typeface="Calibri" charset="0"/>
                          <a:ea typeface="Calibri" charset="0"/>
                          <a:cs typeface="Times New Roman" charset="0"/>
                        </a:rPr>
                        <a:t>Elem </a:t>
                      </a:r>
                      <a:r>
                        <a:rPr lang="mr-IN" sz="1200" b="0" baseline="0" dirty="0" smtClean="0">
                          <a:solidFill>
                            <a:schemeClr val="tx1"/>
                          </a:solidFill>
                          <a:latin typeface="Calibri" charset="0"/>
                          <a:ea typeface="Calibri" charset="0"/>
                          <a:cs typeface="Times New Roman" charset="0"/>
                        </a:rPr>
                        <a:t>–</a:t>
                      </a:r>
                      <a:r>
                        <a:rPr lang="en-PH" sz="1200" b="0" baseline="0" dirty="0" smtClean="0">
                          <a:solidFill>
                            <a:schemeClr val="tx1"/>
                          </a:solidFill>
                          <a:latin typeface="Calibri" charset="0"/>
                          <a:ea typeface="Calibri" charset="0"/>
                          <a:cs typeface="Times New Roman" charset="0"/>
                        </a:rPr>
                        <a:t> 32,215; HS </a:t>
                      </a:r>
                      <a:r>
                        <a:rPr lang="mr-IN" sz="1200" b="0" baseline="0" dirty="0" smtClean="0">
                          <a:solidFill>
                            <a:schemeClr val="tx1"/>
                          </a:solidFill>
                          <a:latin typeface="Calibri" charset="0"/>
                          <a:ea typeface="Calibri" charset="0"/>
                          <a:cs typeface="Times New Roman" charset="0"/>
                        </a:rPr>
                        <a:t>–</a:t>
                      </a:r>
                      <a:r>
                        <a:rPr lang="en-PH" sz="1200" b="0" baseline="0" dirty="0" smtClean="0">
                          <a:solidFill>
                            <a:schemeClr val="tx1"/>
                          </a:solidFill>
                          <a:latin typeface="Calibri" charset="0"/>
                          <a:ea typeface="Calibri" charset="0"/>
                          <a:cs typeface="Times New Roman" charset="0"/>
                        </a:rPr>
                        <a:t> 7,333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800" dirty="0" smtClean="0"/>
                        <a:t>BLR (Lead), </a:t>
                      </a:r>
                      <a:r>
                        <a:rPr lang="en-US" sz="1800" dirty="0" smtClean="0"/>
                        <a:t>EFD, PS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Calibri" charset="0"/>
                          <a:ea typeface="Calibri" charset="0"/>
                          <a:cs typeface="Times New Roman" charset="0"/>
                        </a:rPr>
                        <a:t>By 2022, </a:t>
                      </a:r>
                      <a:r>
                        <a:rPr lang="en-PH" sz="1800" dirty="0" smtClean="0">
                          <a:solidFill>
                            <a:srgbClr val="FF0000"/>
                          </a:solidFill>
                          <a:latin typeface="Calibri" charset="0"/>
                          <a:ea typeface="Calibri" charset="0"/>
                          <a:cs typeface="Times New Roman" charset="0"/>
                        </a:rPr>
                        <a:t>90% </a:t>
                      </a:r>
                      <a:r>
                        <a:rPr lang="en-PH" sz="1800" dirty="0" smtClean="0">
                          <a:solidFill>
                            <a:schemeClr val="tx1"/>
                          </a:solidFill>
                          <a:latin typeface="Calibri" charset="0"/>
                          <a:ea typeface="Calibri" charset="0"/>
                          <a:cs typeface="Times New Roman" charset="0"/>
                        </a:rPr>
                        <a:t>of teachers are trained on both content and pedagogy.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400" dirty="0" smtClean="0">
                          <a:solidFill>
                            <a:schemeClr val="tx1"/>
                          </a:solidFill>
                          <a:latin typeface="Calibri" charset="0"/>
                          <a:ea typeface="Calibri" charset="0"/>
                          <a:cs typeface="Times New Roman" charset="0"/>
                        </a:rPr>
                        <a:t>No clear baseline (to be provided by NEAP or BCD</a:t>
                      </a:r>
                      <a:endParaRPr lang="en-PH" sz="14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800" dirty="0" smtClean="0"/>
                        <a:t>NEAP (Lead), </a:t>
                      </a:r>
                      <a:r>
                        <a:rPr lang="en-US" sz="1800" dirty="0" smtClean="0"/>
                        <a:t>BHROD, BCD</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Calibri" charset="0"/>
                          <a:ea typeface="Calibri" charset="0"/>
                          <a:cs typeface="Times New Roman" charset="0"/>
                        </a:rPr>
                        <a:t>By 2022, </a:t>
                      </a:r>
                      <a:r>
                        <a:rPr lang="en-PH" sz="1800" dirty="0" smtClean="0">
                          <a:solidFill>
                            <a:srgbClr val="FF0000"/>
                          </a:solidFill>
                          <a:latin typeface="Calibri" charset="0"/>
                          <a:ea typeface="Calibri" charset="0"/>
                          <a:cs typeface="Times New Roman" charset="0"/>
                        </a:rPr>
                        <a:t>100%</a:t>
                      </a:r>
                      <a:r>
                        <a:rPr lang="en-PH" sz="1800" dirty="0" smtClean="0">
                          <a:solidFill>
                            <a:schemeClr val="tx1"/>
                          </a:solidFill>
                          <a:latin typeface="Calibri" charset="0"/>
                          <a:ea typeface="Calibri" charset="0"/>
                          <a:cs typeface="Times New Roman" charset="0"/>
                        </a:rPr>
                        <a:t> schools with electricity are provided with ICT package and teachers are trained on the use of technology.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400" b="1" dirty="0" smtClean="0">
                          <a:solidFill>
                            <a:schemeClr val="tx1"/>
                          </a:solidFill>
                          <a:latin typeface="Calibri" charset="0"/>
                          <a:ea typeface="Calibri" charset="0"/>
                          <a:cs typeface="Times New Roman" charset="0"/>
                        </a:rPr>
                        <a:t>Number of energized</a:t>
                      </a:r>
                      <a:r>
                        <a:rPr lang="en-PH" sz="1400" b="1" baseline="0" dirty="0" smtClean="0">
                          <a:solidFill>
                            <a:schemeClr val="tx1"/>
                          </a:solidFill>
                          <a:latin typeface="Calibri" charset="0"/>
                          <a:ea typeface="Calibri" charset="0"/>
                          <a:cs typeface="Times New Roman" charset="0"/>
                        </a:rPr>
                        <a:t> Schools</a:t>
                      </a:r>
                    </a:p>
                    <a:p>
                      <a:pPr marL="0" marR="0" indent="0" algn="l" defTabSz="914400" rtl="0" eaLnBrk="1" fontAlgn="auto" latinLnBrk="0" hangingPunct="1">
                        <a:lnSpc>
                          <a:spcPct val="100000"/>
                        </a:lnSpc>
                        <a:spcBef>
                          <a:spcPts val="0"/>
                        </a:spcBef>
                        <a:spcAft>
                          <a:spcPts val="0"/>
                        </a:spcAft>
                        <a:buClrTx/>
                        <a:buSzTx/>
                        <a:buFontTx/>
                        <a:buNone/>
                        <a:tabLst/>
                        <a:defRPr/>
                      </a:pPr>
                      <a:r>
                        <a:rPr lang="en-PH" sz="1400" baseline="0" dirty="0" smtClean="0">
                          <a:solidFill>
                            <a:schemeClr val="tx1"/>
                          </a:solidFill>
                          <a:latin typeface="Calibri" charset="0"/>
                          <a:ea typeface="Calibri" charset="0"/>
                          <a:cs typeface="Times New Roman" charset="0"/>
                        </a:rPr>
                        <a:t>Elem </a:t>
                      </a:r>
                      <a:r>
                        <a:rPr lang="mr-IN" sz="1400" baseline="0" dirty="0" smtClean="0">
                          <a:solidFill>
                            <a:schemeClr val="tx1"/>
                          </a:solidFill>
                          <a:latin typeface="Calibri" charset="0"/>
                          <a:ea typeface="Calibri" charset="0"/>
                          <a:cs typeface="Times New Roman" charset="0"/>
                        </a:rPr>
                        <a:t>–</a:t>
                      </a:r>
                      <a:r>
                        <a:rPr lang="en-PH" sz="1400" baseline="0" dirty="0" smtClean="0">
                          <a:solidFill>
                            <a:schemeClr val="tx1"/>
                          </a:solidFill>
                          <a:latin typeface="Calibri" charset="0"/>
                          <a:ea typeface="Calibri" charset="0"/>
                          <a:cs typeface="Times New Roman" charset="0"/>
                        </a:rPr>
                        <a:t> 35,77; HS </a:t>
                      </a:r>
                      <a:r>
                        <a:rPr lang="mr-IN" sz="1400" baseline="0" dirty="0" smtClean="0">
                          <a:solidFill>
                            <a:schemeClr val="tx1"/>
                          </a:solidFill>
                          <a:latin typeface="Calibri" charset="0"/>
                          <a:ea typeface="Calibri" charset="0"/>
                          <a:cs typeface="Times New Roman" charset="0"/>
                        </a:rPr>
                        <a:t>–</a:t>
                      </a:r>
                      <a:r>
                        <a:rPr lang="en-PH" sz="1400" baseline="0" dirty="0" smtClean="0">
                          <a:solidFill>
                            <a:schemeClr val="tx1"/>
                          </a:solidFill>
                          <a:latin typeface="Calibri" charset="0"/>
                          <a:ea typeface="Calibri" charset="0"/>
                          <a:cs typeface="Times New Roman" charset="0"/>
                        </a:rPr>
                        <a:t> 8,034</a:t>
                      </a:r>
                    </a:p>
                    <a:p>
                      <a:pPr marL="0" marR="0" indent="0" algn="l" defTabSz="914400" rtl="0" eaLnBrk="1" fontAlgn="auto" latinLnBrk="0" hangingPunct="1">
                        <a:lnSpc>
                          <a:spcPct val="100000"/>
                        </a:lnSpc>
                        <a:spcBef>
                          <a:spcPts val="0"/>
                        </a:spcBef>
                        <a:spcAft>
                          <a:spcPts val="0"/>
                        </a:spcAft>
                        <a:buClrTx/>
                        <a:buSzTx/>
                        <a:buFontTx/>
                        <a:buNone/>
                        <a:tabLst/>
                        <a:defRPr/>
                      </a:pPr>
                      <a:r>
                        <a:rPr lang="en-PH" sz="1400" b="1" baseline="0" dirty="0" smtClean="0">
                          <a:solidFill>
                            <a:schemeClr val="tx1"/>
                          </a:solidFill>
                          <a:latin typeface="Calibri" charset="0"/>
                          <a:ea typeface="Calibri" charset="0"/>
                          <a:cs typeface="Times New Roman" charset="0"/>
                        </a:rPr>
                        <a:t>Number of Schools with Internet:</a:t>
                      </a:r>
                    </a:p>
                    <a:p>
                      <a:pPr marL="0" marR="0" indent="0" algn="l" defTabSz="914400" rtl="0" eaLnBrk="1" fontAlgn="auto" latinLnBrk="0" hangingPunct="1">
                        <a:lnSpc>
                          <a:spcPct val="100000"/>
                        </a:lnSpc>
                        <a:spcBef>
                          <a:spcPts val="0"/>
                        </a:spcBef>
                        <a:spcAft>
                          <a:spcPts val="0"/>
                        </a:spcAft>
                        <a:buClrTx/>
                        <a:buSzTx/>
                        <a:buFontTx/>
                        <a:buNone/>
                        <a:tabLst/>
                        <a:defRPr/>
                      </a:pPr>
                      <a:r>
                        <a:rPr lang="en-PH" sz="1400" baseline="0" dirty="0" smtClean="0">
                          <a:solidFill>
                            <a:schemeClr val="tx1"/>
                          </a:solidFill>
                          <a:latin typeface="Calibri" charset="0"/>
                          <a:ea typeface="Calibri" charset="0"/>
                          <a:cs typeface="Times New Roman" charset="0"/>
                        </a:rPr>
                        <a:t>Elem </a:t>
                      </a:r>
                      <a:r>
                        <a:rPr lang="mr-IN" sz="1400" baseline="0" dirty="0" smtClean="0">
                          <a:solidFill>
                            <a:schemeClr val="tx1"/>
                          </a:solidFill>
                          <a:latin typeface="Calibri" charset="0"/>
                          <a:ea typeface="Calibri" charset="0"/>
                          <a:cs typeface="Times New Roman" charset="0"/>
                        </a:rPr>
                        <a:t>–</a:t>
                      </a:r>
                      <a:r>
                        <a:rPr lang="en-PH" sz="1400" baseline="0" dirty="0" smtClean="0">
                          <a:solidFill>
                            <a:schemeClr val="tx1"/>
                          </a:solidFill>
                          <a:latin typeface="Calibri" charset="0"/>
                          <a:ea typeface="Calibri" charset="0"/>
                          <a:cs typeface="Times New Roman" charset="0"/>
                        </a:rPr>
                        <a:t> 12,313; HS </a:t>
                      </a:r>
                      <a:r>
                        <a:rPr lang="mr-IN" sz="1400" baseline="0" dirty="0" smtClean="0">
                          <a:solidFill>
                            <a:schemeClr val="tx1"/>
                          </a:solidFill>
                          <a:latin typeface="Calibri" charset="0"/>
                          <a:ea typeface="Calibri" charset="0"/>
                          <a:cs typeface="Times New Roman" charset="0"/>
                        </a:rPr>
                        <a:t>–</a:t>
                      </a:r>
                      <a:r>
                        <a:rPr lang="en-PH" sz="1400" baseline="0" dirty="0" smtClean="0">
                          <a:solidFill>
                            <a:schemeClr val="tx1"/>
                          </a:solidFill>
                          <a:latin typeface="Calibri" charset="0"/>
                          <a:ea typeface="Calibri" charset="0"/>
                          <a:cs typeface="Times New Roman" charset="0"/>
                        </a:rPr>
                        <a:t> 2,979</a:t>
                      </a:r>
                    </a:p>
                    <a:p>
                      <a:pPr marL="0" marR="0" indent="0" algn="l" defTabSz="914400" rtl="0" eaLnBrk="1" fontAlgn="auto" latinLnBrk="0" hangingPunct="1">
                        <a:lnSpc>
                          <a:spcPct val="100000"/>
                        </a:lnSpc>
                        <a:spcBef>
                          <a:spcPts val="0"/>
                        </a:spcBef>
                        <a:spcAft>
                          <a:spcPts val="0"/>
                        </a:spcAft>
                        <a:buClrTx/>
                        <a:buSzTx/>
                        <a:buFontTx/>
                        <a:buNone/>
                        <a:tabLst/>
                        <a:defRPr/>
                      </a:pPr>
                      <a:r>
                        <a:rPr lang="en-PH" sz="1400" b="1" baseline="0" dirty="0" smtClean="0">
                          <a:solidFill>
                            <a:schemeClr val="tx1"/>
                          </a:solidFill>
                          <a:latin typeface="Calibri" charset="0"/>
                          <a:ea typeface="Calibri" charset="0"/>
                          <a:cs typeface="Times New Roman" charset="0"/>
                        </a:rPr>
                        <a:t>Number of Functional Computer:</a:t>
                      </a:r>
                    </a:p>
                    <a:p>
                      <a:pPr marL="0" marR="0" indent="0" algn="l" defTabSz="914400" rtl="0" eaLnBrk="1" fontAlgn="auto" latinLnBrk="0" hangingPunct="1">
                        <a:lnSpc>
                          <a:spcPct val="100000"/>
                        </a:lnSpc>
                        <a:spcBef>
                          <a:spcPts val="0"/>
                        </a:spcBef>
                        <a:spcAft>
                          <a:spcPts val="0"/>
                        </a:spcAft>
                        <a:buClrTx/>
                        <a:buSzTx/>
                        <a:buFontTx/>
                        <a:buNone/>
                        <a:tabLst/>
                        <a:defRPr/>
                      </a:pPr>
                      <a:r>
                        <a:rPr lang="en-PH" sz="1400" baseline="0" dirty="0" smtClean="0">
                          <a:solidFill>
                            <a:schemeClr val="tx1"/>
                          </a:solidFill>
                          <a:latin typeface="Calibri" charset="0"/>
                          <a:ea typeface="Calibri" charset="0"/>
                          <a:cs typeface="Times New Roman" charset="0"/>
                        </a:rPr>
                        <a:t>Elem - </a:t>
                      </a:r>
                      <a:r>
                        <a:rPr lang="en-PH" sz="1400" dirty="0" smtClean="0">
                          <a:solidFill>
                            <a:schemeClr val="tx1"/>
                          </a:solidFill>
                          <a:latin typeface="+mn-lt"/>
                        </a:rPr>
                        <a:t>314,578</a:t>
                      </a:r>
                      <a:r>
                        <a:rPr lang="en-PH" sz="1400" dirty="0" smtClean="0">
                          <a:solidFill>
                            <a:schemeClr val="tx1"/>
                          </a:solidFill>
                          <a:latin typeface="Calibri" charset="0"/>
                          <a:ea typeface="Calibri" charset="0"/>
                          <a:cs typeface="Times New Roman" charset="0"/>
                        </a:rPr>
                        <a:t>;</a:t>
                      </a:r>
                      <a:r>
                        <a:rPr lang="en-PH" sz="1400" baseline="0" dirty="0" smtClean="0">
                          <a:solidFill>
                            <a:schemeClr val="tx1"/>
                          </a:solidFill>
                          <a:latin typeface="Calibri" charset="0"/>
                          <a:ea typeface="Calibri" charset="0"/>
                          <a:cs typeface="Times New Roman" charset="0"/>
                        </a:rPr>
                        <a:t> HS - </a:t>
                      </a:r>
                      <a:r>
                        <a:rPr lang="en-PH" sz="1400" dirty="0" smtClean="0">
                          <a:solidFill>
                            <a:schemeClr val="tx1"/>
                          </a:solidFill>
                          <a:latin typeface="+mn-lt"/>
                        </a:rPr>
                        <a:t>383,878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800" dirty="0" smtClean="0"/>
                        <a:t>ICTS (Lead),</a:t>
                      </a:r>
                      <a:r>
                        <a:rPr lang="en-US" sz="1800" baseline="0" dirty="0" smtClean="0"/>
                        <a:t> NEAP</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Calibri" charset="0"/>
                          <a:ea typeface="Calibri" charset="0"/>
                          <a:cs typeface="Times New Roman" charset="0"/>
                        </a:rPr>
                        <a:t>By 2022, basic education curricula is fully enriched with cross-cutting issues (GAD, GC, Sexuality Ed, Climate Change, Peace and </a:t>
                      </a:r>
                      <a:r>
                        <a:rPr lang="en-PH" sz="1800" dirty="0" err="1" smtClean="0">
                          <a:solidFill>
                            <a:schemeClr val="tx1"/>
                          </a:solidFill>
                          <a:latin typeface="Calibri" charset="0"/>
                          <a:ea typeface="Calibri" charset="0"/>
                          <a:cs typeface="Times New Roman" charset="0"/>
                        </a:rPr>
                        <a:t>Devt</a:t>
                      </a:r>
                      <a:r>
                        <a:rPr lang="en-PH" sz="1800" dirty="0" smtClean="0">
                          <a:solidFill>
                            <a:schemeClr val="tx1"/>
                          </a:solidFill>
                          <a:latin typeface="Calibri" charset="0"/>
                          <a:ea typeface="Calibri" charset="0"/>
                          <a:cs typeface="Times New Roman" charset="0"/>
                        </a:rPr>
                        <a:t>., appreciation of Culture and History)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Calibri" charset="0"/>
                          <a:ea typeface="Calibri" charset="0"/>
                          <a:cs typeface="Times New Roman" charset="0"/>
                        </a:rPr>
                        <a:t>CI</a:t>
                      </a:r>
                      <a:r>
                        <a:rPr lang="en-PH" sz="1800" baseline="0" dirty="0" smtClean="0">
                          <a:solidFill>
                            <a:schemeClr val="tx1"/>
                          </a:solidFill>
                          <a:latin typeface="Calibri" charset="0"/>
                          <a:ea typeface="Calibri" charset="0"/>
                          <a:cs typeface="Times New Roman" charset="0"/>
                        </a:rPr>
                        <a:t> to provide update</a:t>
                      </a:r>
                      <a:endParaRPr lang="en-PH" sz="18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800" dirty="0" smtClean="0"/>
                        <a:t>BCD (Lead) ,</a:t>
                      </a:r>
                      <a:r>
                        <a:rPr lang="en-US" sz="1800" baseline="0" dirty="0" smtClean="0"/>
                        <a:t> BLD, DRRMS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85028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err="1" smtClean="0">
                <a:solidFill>
                  <a:schemeClr val="bg1">
                    <a:lumMod val="95000"/>
                  </a:schemeClr>
                </a:solidFill>
              </a:rPr>
              <a:t>DepEd</a:t>
            </a:r>
            <a:r>
              <a:rPr lang="en-PH" altLang="en-US" sz="3600" dirty="0" smtClean="0">
                <a:solidFill>
                  <a:schemeClr val="bg1">
                    <a:lumMod val="95000"/>
                  </a:schemeClr>
                </a:solidFill>
              </a:rPr>
              <a:t> Strategic Directions (2017-2022)</a:t>
            </a:r>
          </a:p>
        </p:txBody>
      </p:sp>
      <p:sp>
        <p:nvSpPr>
          <p:cNvPr id="40" name="Pentagon 39"/>
          <p:cNvSpPr/>
          <p:nvPr/>
        </p:nvSpPr>
        <p:spPr>
          <a:xfrm>
            <a:off x="127037" y="1636295"/>
            <a:ext cx="1355476" cy="5042090"/>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1" name="TextBox 40"/>
          <p:cNvSpPr txBox="1"/>
          <p:nvPr/>
        </p:nvSpPr>
        <p:spPr>
          <a:xfrm>
            <a:off x="127037" y="3329546"/>
            <a:ext cx="1168846" cy="830997"/>
          </a:xfrm>
          <a:prstGeom prst="rect">
            <a:avLst/>
          </a:prstGeom>
          <a:noFill/>
        </p:spPr>
        <p:txBody>
          <a:bodyPr wrap="none" rtlCol="0">
            <a:spAutoFit/>
          </a:bodyPr>
          <a:lstStyle/>
          <a:p>
            <a:pPr algn="ctr"/>
            <a:r>
              <a:rPr lang="en-US" sz="1600" dirty="0" smtClean="0">
                <a:solidFill>
                  <a:schemeClr val="bg1"/>
                </a:solidFill>
              </a:rPr>
              <a:t>STRATEGIC</a:t>
            </a:r>
          </a:p>
          <a:p>
            <a:pPr algn="ctr"/>
            <a:r>
              <a:rPr lang="en-US" sz="1600" dirty="0" smtClean="0">
                <a:solidFill>
                  <a:schemeClr val="bg1"/>
                </a:solidFill>
              </a:rPr>
              <a:t>OBJECTIVES</a:t>
            </a:r>
          </a:p>
          <a:p>
            <a:pPr algn="ctr"/>
            <a:r>
              <a:rPr lang="en-US" sz="1600" dirty="0" smtClean="0">
                <a:solidFill>
                  <a:schemeClr val="bg1"/>
                </a:solidFill>
              </a:rPr>
              <a:t>(Strategies)</a:t>
            </a:r>
            <a:endParaRPr lang="en-US" sz="1600" dirty="0">
              <a:solidFill>
                <a:schemeClr val="bg1"/>
              </a:solidFill>
            </a:endParaRPr>
          </a:p>
        </p:txBody>
      </p:sp>
      <p:sp>
        <p:nvSpPr>
          <p:cNvPr id="9" name="Rounded Rectangle 8"/>
          <p:cNvSpPr/>
          <p:nvPr/>
        </p:nvSpPr>
        <p:spPr>
          <a:xfrm>
            <a:off x="1532572" y="811704"/>
            <a:ext cx="10466923" cy="664170"/>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pPr>
            <a:r>
              <a:rPr lang="en-PH" sz="3200" b="1" dirty="0">
                <a:solidFill>
                  <a:schemeClr val="tx1"/>
                </a:solidFill>
                <a:latin typeface="Calibri" charset="0"/>
                <a:ea typeface="Calibri" charset="0"/>
                <a:cs typeface="Times New Roman" charset="0"/>
              </a:rPr>
              <a:t>Modernize Education </a:t>
            </a:r>
            <a:r>
              <a:rPr lang="en-PH" sz="3200" b="1" dirty="0" smtClean="0">
                <a:solidFill>
                  <a:schemeClr val="tx1"/>
                </a:solidFill>
                <a:latin typeface="Calibri" charset="0"/>
                <a:ea typeface="Calibri" charset="0"/>
                <a:cs typeface="Times New Roman" charset="0"/>
              </a:rPr>
              <a:t>Management &amp; </a:t>
            </a:r>
            <a:r>
              <a:rPr lang="en-PH" sz="3200" b="1" dirty="0">
                <a:solidFill>
                  <a:schemeClr val="tx1"/>
                </a:solidFill>
                <a:latin typeface="Calibri" charset="0"/>
                <a:ea typeface="Calibri" charset="0"/>
                <a:cs typeface="Times New Roman" charset="0"/>
              </a:rPr>
              <a:t>Governance</a:t>
            </a:r>
            <a:endParaRPr lang="en-US" sz="3200" dirty="0">
              <a:solidFill>
                <a:schemeClr val="tx1"/>
              </a:solidFill>
              <a:latin typeface="Calibri" charset="0"/>
              <a:ea typeface="Calibri" charset="0"/>
              <a:cs typeface="Times New Roman" charset="0"/>
            </a:endParaRPr>
          </a:p>
        </p:txBody>
      </p:sp>
      <p:sp>
        <p:nvSpPr>
          <p:cNvPr id="12" name="Pentagon 11"/>
          <p:cNvSpPr/>
          <p:nvPr/>
        </p:nvSpPr>
        <p:spPr>
          <a:xfrm>
            <a:off x="127038" y="811704"/>
            <a:ext cx="1355476" cy="664170"/>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31071" y="915132"/>
            <a:ext cx="982513" cy="523220"/>
          </a:xfrm>
          <a:prstGeom prst="rect">
            <a:avLst/>
          </a:prstGeom>
          <a:noFill/>
        </p:spPr>
        <p:txBody>
          <a:bodyPr wrap="none" rtlCol="0">
            <a:spAutoFit/>
          </a:bodyPr>
          <a:lstStyle/>
          <a:p>
            <a:pPr algn="ctr"/>
            <a:r>
              <a:rPr lang="en-US" sz="1400" b="1" dirty="0" smtClean="0">
                <a:solidFill>
                  <a:schemeClr val="bg1"/>
                </a:solidFill>
              </a:rPr>
              <a:t>STRATEGIC</a:t>
            </a:r>
          </a:p>
          <a:p>
            <a:pPr algn="ctr"/>
            <a:r>
              <a:rPr lang="en-US" sz="1400" b="1" dirty="0" smtClean="0">
                <a:solidFill>
                  <a:schemeClr val="bg1"/>
                </a:solidFill>
              </a:rPr>
              <a:t>GOAL</a:t>
            </a:r>
            <a:endParaRPr lang="en-US" sz="1400" b="1" dirty="0">
              <a:solidFill>
                <a:schemeClr val="bg1"/>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453745105"/>
              </p:ext>
            </p:extLst>
          </p:nvPr>
        </p:nvGraphicFramePr>
        <p:xfrm>
          <a:off x="1532571" y="1636295"/>
          <a:ext cx="10466923" cy="4634230"/>
        </p:xfrm>
        <a:graphic>
          <a:graphicData uri="http://schemas.openxmlformats.org/drawingml/2006/table">
            <a:tbl>
              <a:tblPr firstRow="1" bandRow="1">
                <a:tableStyleId>{5C22544A-7EE6-4342-B048-85BDC9FD1C3A}</a:tableStyleId>
              </a:tblPr>
              <a:tblGrid>
                <a:gridCol w="5512281"/>
                <a:gridCol w="3068139"/>
                <a:gridCol w="1886503"/>
              </a:tblGrid>
              <a:tr h="0">
                <a:tc>
                  <a:txBody>
                    <a:bodyPr/>
                    <a:lstStyle/>
                    <a:p>
                      <a:pPr algn="ctr"/>
                      <a:r>
                        <a:rPr lang="en-US" sz="2200" dirty="0" smtClean="0">
                          <a:solidFill>
                            <a:schemeClr val="tx1"/>
                          </a:solidFill>
                        </a:rPr>
                        <a:t>Targets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200" dirty="0" smtClean="0">
                          <a:solidFill>
                            <a:schemeClr val="tx1"/>
                          </a:solidFill>
                        </a:rPr>
                        <a:t>Baseline (2017)</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200" dirty="0" smtClean="0">
                          <a:solidFill>
                            <a:schemeClr val="tx1"/>
                          </a:solidFill>
                        </a:rPr>
                        <a:t>Offices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marL="266700" marR="0" indent="-266700" algn="l" defTabSz="914400" rtl="0" eaLnBrk="1" fontAlgn="auto" latinLnBrk="0" hangingPunct="1">
                        <a:lnSpc>
                          <a:spcPct val="100000"/>
                        </a:lnSpc>
                        <a:spcBef>
                          <a:spcPts val="0"/>
                        </a:spcBef>
                        <a:spcAft>
                          <a:spcPts val="0"/>
                        </a:spcAft>
                        <a:buClrTx/>
                        <a:buSzTx/>
                        <a:buFont typeface="Arial" charset="0"/>
                        <a:buChar char="•"/>
                        <a:tabLst/>
                        <a:defRPr/>
                      </a:pPr>
                      <a:r>
                        <a:rPr lang="en-US" sz="2200" dirty="0" smtClean="0">
                          <a:solidFill>
                            <a:schemeClr val="tx1"/>
                          </a:solidFill>
                          <a:latin typeface="Calibri" charset="0"/>
                          <a:ea typeface="Calibri" charset="0"/>
                          <a:cs typeface="Times New Roman" charset="0"/>
                        </a:rPr>
                        <a:t>By 2022, Information System for Learner, School, HR, Learning Resources, M&amp;E and Finance are fully in-placed and automated.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2200" dirty="0" smtClean="0">
                          <a:solidFill>
                            <a:schemeClr val="tx1"/>
                          </a:solidFill>
                          <a:latin typeface="Calibri" charset="0"/>
                          <a:ea typeface="Calibri" charset="0"/>
                          <a:cs typeface="Times New Roman" charset="0"/>
                        </a:rPr>
                        <a:t>LIS, EBEIS, HRIS </a:t>
                      </a:r>
                      <a:r>
                        <a:rPr lang="mr-IN" sz="2200" dirty="0" smtClean="0">
                          <a:solidFill>
                            <a:schemeClr val="tx1"/>
                          </a:solidFill>
                          <a:latin typeface="Calibri" charset="0"/>
                          <a:ea typeface="Calibri" charset="0"/>
                          <a:cs typeface="Times New Roman" charset="0"/>
                        </a:rPr>
                        <a:t>–</a:t>
                      </a:r>
                      <a:r>
                        <a:rPr lang="en-US" sz="2200" dirty="0" smtClean="0">
                          <a:solidFill>
                            <a:schemeClr val="tx1"/>
                          </a:solidFill>
                          <a:latin typeface="Calibri" charset="0"/>
                          <a:ea typeface="Calibri" charset="0"/>
                          <a:cs typeface="Times New Roman" charset="0"/>
                        </a:rPr>
                        <a:t> existing but needs enhancement</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2200" dirty="0" smtClean="0">
                          <a:solidFill>
                            <a:schemeClr val="tx1"/>
                          </a:solidFill>
                          <a:latin typeface="Calibri" charset="0"/>
                          <a:ea typeface="Calibri" charset="0"/>
                          <a:cs typeface="Times New Roman" charset="0"/>
                        </a:rPr>
                        <a:t>ICTS (Lead)</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marL="266700" indent="-257175">
                        <a:lnSpc>
                          <a:spcPct val="107000"/>
                        </a:lnSpc>
                        <a:buFont typeface="Arial" charset="0"/>
                        <a:buChar char="•"/>
                        <a:tabLst/>
                      </a:pPr>
                      <a:r>
                        <a:rPr lang="en-US" sz="2200" dirty="0" smtClean="0">
                          <a:solidFill>
                            <a:schemeClr val="tx1"/>
                          </a:solidFill>
                          <a:latin typeface="Calibri" charset="0"/>
                          <a:ea typeface="Calibri" charset="0"/>
                          <a:cs typeface="Times New Roman" charset="0"/>
                        </a:rPr>
                        <a:t>By 2022, Procurement and Finance Process are fully automated and </a:t>
                      </a:r>
                      <a:r>
                        <a:rPr lang="en-US" sz="2200" kern="1200" dirty="0" smtClean="0">
                          <a:solidFill>
                            <a:schemeClr val="tx1"/>
                          </a:solidFill>
                          <a:latin typeface="Calibri" charset="0"/>
                          <a:ea typeface="Calibri" charset="0"/>
                          <a:cs typeface="Times New Roman" charset="0"/>
                        </a:rPr>
                        <a:t>modernized</a:t>
                      </a:r>
                      <a:r>
                        <a:rPr lang="en-US" sz="2200" dirty="0" smtClean="0">
                          <a:solidFill>
                            <a:schemeClr val="tx1"/>
                          </a:solidFill>
                          <a:latin typeface="Calibri" charset="0"/>
                          <a:ea typeface="Calibri" charset="0"/>
                          <a:cs typeface="Times New Roman"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9525" indent="0">
                        <a:lnSpc>
                          <a:spcPct val="107000"/>
                        </a:lnSpc>
                        <a:buFont typeface="Arial" charset="0"/>
                        <a:buNone/>
                        <a:tabLst/>
                      </a:pPr>
                      <a:r>
                        <a:rPr lang="en-US" sz="2200" dirty="0" smtClean="0">
                          <a:solidFill>
                            <a:schemeClr val="tx1"/>
                          </a:solidFill>
                          <a:latin typeface="Calibri" charset="0"/>
                          <a:ea typeface="Calibri" charset="0"/>
                          <a:cs typeface="Times New Roman" charset="0"/>
                        </a:rPr>
                        <a:t>Roadmap has</a:t>
                      </a:r>
                      <a:r>
                        <a:rPr lang="en-US" sz="2200" baseline="0" dirty="0" smtClean="0">
                          <a:solidFill>
                            <a:schemeClr val="tx1"/>
                          </a:solidFill>
                          <a:latin typeface="Calibri" charset="0"/>
                          <a:ea typeface="Calibri" charset="0"/>
                          <a:cs typeface="Times New Roman" charset="0"/>
                        </a:rPr>
                        <a:t> been developed</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9525" indent="0">
                        <a:lnSpc>
                          <a:spcPct val="107000"/>
                        </a:lnSpc>
                        <a:buFont typeface="Arial" charset="0"/>
                        <a:buNone/>
                        <a:tabLst/>
                      </a:pPr>
                      <a:r>
                        <a:rPr lang="en-US" sz="2200" dirty="0" smtClean="0">
                          <a:solidFill>
                            <a:schemeClr val="tx1"/>
                          </a:solidFill>
                          <a:latin typeface="Calibri" charset="0"/>
                          <a:ea typeface="Calibri" charset="0"/>
                          <a:cs typeface="Times New Roman" charset="0"/>
                        </a:rPr>
                        <a:t>PMS and FS</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marL="320675" indent="-311150">
                        <a:lnSpc>
                          <a:spcPct val="107000"/>
                        </a:lnSpc>
                        <a:buFont typeface="Arial" charset="0"/>
                        <a:buChar char="•"/>
                        <a:tabLst/>
                      </a:pPr>
                      <a:r>
                        <a:rPr lang="en-US" sz="2200" dirty="0" smtClean="0">
                          <a:solidFill>
                            <a:schemeClr val="tx1"/>
                          </a:solidFill>
                          <a:latin typeface="Calibri" charset="0"/>
                          <a:ea typeface="Calibri" charset="0"/>
                          <a:cs typeface="Times New Roman" charset="0"/>
                        </a:rPr>
                        <a:t>By 2022, all </a:t>
                      </a:r>
                      <a:r>
                        <a:rPr lang="en-US" sz="2200" dirty="0" err="1" smtClean="0">
                          <a:solidFill>
                            <a:schemeClr val="tx1"/>
                          </a:solidFill>
                          <a:latin typeface="Calibri" charset="0"/>
                          <a:ea typeface="Calibri" charset="0"/>
                          <a:cs typeface="Times New Roman" charset="0"/>
                        </a:rPr>
                        <a:t>DepEd</a:t>
                      </a:r>
                      <a:r>
                        <a:rPr lang="en-US" sz="2200" dirty="0" smtClean="0">
                          <a:solidFill>
                            <a:schemeClr val="tx1"/>
                          </a:solidFill>
                          <a:latin typeface="Calibri" charset="0"/>
                          <a:ea typeface="Calibri" charset="0"/>
                          <a:cs typeface="Times New Roman" charset="0"/>
                        </a:rPr>
                        <a:t> policies and program are researched based.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9525" indent="0">
                        <a:lnSpc>
                          <a:spcPct val="107000"/>
                        </a:lnSpc>
                        <a:buFont typeface="Arial" charset="0"/>
                        <a:buNone/>
                        <a:tabLst/>
                      </a:pPr>
                      <a:r>
                        <a:rPr lang="en-US" sz="2200" dirty="0" smtClean="0">
                          <a:solidFill>
                            <a:schemeClr val="tx1"/>
                          </a:solidFill>
                          <a:latin typeface="Calibri" charset="0"/>
                          <a:ea typeface="Calibri" charset="0"/>
                          <a:cs typeface="Times New Roman" charset="0"/>
                        </a:rPr>
                        <a:t>Standard process with</a:t>
                      </a:r>
                      <a:r>
                        <a:rPr lang="en-US" sz="2200" baseline="0" dirty="0" smtClean="0">
                          <a:solidFill>
                            <a:schemeClr val="tx1"/>
                          </a:solidFill>
                          <a:latin typeface="Calibri" charset="0"/>
                          <a:ea typeface="Calibri" charset="0"/>
                          <a:cs typeface="Times New Roman" charset="0"/>
                        </a:rPr>
                        <a:t> policy cover is in-placed; </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9525" indent="0">
                        <a:lnSpc>
                          <a:spcPct val="107000"/>
                        </a:lnSpc>
                        <a:buFont typeface="Arial" charset="0"/>
                        <a:buNone/>
                        <a:tabLst/>
                      </a:pPr>
                      <a:r>
                        <a:rPr lang="en-US" sz="2200" dirty="0" smtClean="0">
                          <a:solidFill>
                            <a:schemeClr val="tx1"/>
                          </a:solidFill>
                          <a:latin typeface="Calibri" charset="0"/>
                          <a:ea typeface="Calibri" charset="0"/>
                          <a:cs typeface="Times New Roman" charset="0"/>
                        </a:rPr>
                        <a:t>PS (Lead)</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marL="266700" marR="0" indent="-266700" algn="l" defTabSz="914400" rtl="0" eaLnBrk="1" fontAlgn="auto" latinLnBrk="0" hangingPunct="1">
                        <a:lnSpc>
                          <a:spcPct val="100000"/>
                        </a:lnSpc>
                        <a:spcBef>
                          <a:spcPts val="0"/>
                        </a:spcBef>
                        <a:spcAft>
                          <a:spcPts val="0"/>
                        </a:spcAft>
                        <a:buClrTx/>
                        <a:buSzTx/>
                        <a:buFont typeface="Arial" charset="0"/>
                        <a:buChar char="•"/>
                        <a:tabLst/>
                        <a:defRPr/>
                      </a:pPr>
                      <a:r>
                        <a:rPr lang="en-US" sz="2200" dirty="0" smtClean="0">
                          <a:solidFill>
                            <a:schemeClr val="tx1"/>
                          </a:solidFill>
                          <a:latin typeface="Calibri" charset="0"/>
                          <a:ea typeface="Calibri" charset="0"/>
                          <a:cs typeface="Times New Roman" charset="0"/>
                        </a:rPr>
                        <a:t>By 2022, </a:t>
                      </a:r>
                      <a:r>
                        <a:rPr lang="en-US" sz="2200" dirty="0" err="1" smtClean="0">
                          <a:solidFill>
                            <a:schemeClr val="tx1"/>
                          </a:solidFill>
                          <a:latin typeface="Calibri" charset="0"/>
                          <a:ea typeface="Calibri" charset="0"/>
                          <a:cs typeface="Times New Roman" charset="0"/>
                        </a:rPr>
                        <a:t>DepEd</a:t>
                      </a:r>
                      <a:r>
                        <a:rPr lang="en-US" sz="2200" dirty="0" smtClean="0">
                          <a:solidFill>
                            <a:schemeClr val="tx1"/>
                          </a:solidFill>
                          <a:latin typeface="Calibri" charset="0"/>
                          <a:ea typeface="Calibri" charset="0"/>
                          <a:cs typeface="Times New Roman" charset="0"/>
                        </a:rPr>
                        <a:t> M&amp;E system is fully in-placed and automated across all levels.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2200" dirty="0" smtClean="0">
                          <a:solidFill>
                            <a:schemeClr val="tx1"/>
                          </a:solidFill>
                          <a:latin typeface="Calibri" charset="0"/>
                          <a:ea typeface="Calibri" charset="0"/>
                          <a:cs typeface="Times New Roman" charset="0"/>
                        </a:rPr>
                        <a:t>PMIS for progress monitoring is in-placed</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2200" dirty="0" smtClean="0">
                          <a:solidFill>
                            <a:schemeClr val="tx1"/>
                          </a:solidFill>
                          <a:latin typeface="Calibri" charset="0"/>
                          <a:ea typeface="Calibri" charset="0"/>
                          <a:cs typeface="Times New Roman" charset="0"/>
                        </a:rPr>
                        <a:t>PS and ICTS</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marL="320675" marR="0" indent="-320675" algn="l" defTabSz="914400" rtl="0" eaLnBrk="1" fontAlgn="auto" latinLnBrk="0" hangingPunct="1">
                        <a:lnSpc>
                          <a:spcPct val="100000"/>
                        </a:lnSpc>
                        <a:spcBef>
                          <a:spcPts val="0"/>
                        </a:spcBef>
                        <a:spcAft>
                          <a:spcPts val="0"/>
                        </a:spcAft>
                        <a:buClrTx/>
                        <a:buSzTx/>
                        <a:buFont typeface="Arial" charset="0"/>
                        <a:buChar char="•"/>
                        <a:tabLst/>
                        <a:defRPr/>
                      </a:pPr>
                      <a:r>
                        <a:rPr lang="en-US" sz="2200" dirty="0" smtClean="0">
                          <a:solidFill>
                            <a:schemeClr val="tx1"/>
                          </a:solidFill>
                          <a:latin typeface="Calibri" charset="0"/>
                          <a:ea typeface="Calibri" charset="0"/>
                          <a:cs typeface="Times New Roman" charset="0"/>
                        </a:rPr>
                        <a:t>By 2022, Training and Development system is in-placed and implemented.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2200" dirty="0" smtClean="0">
                          <a:solidFill>
                            <a:schemeClr val="tx1"/>
                          </a:solidFill>
                          <a:latin typeface="Calibri" charset="0"/>
                          <a:ea typeface="Calibri" charset="0"/>
                          <a:cs typeface="Times New Roman" charset="0"/>
                        </a:rPr>
                        <a:t>CPD mechanism</a:t>
                      </a:r>
                      <a:r>
                        <a:rPr lang="en-US" sz="2200" baseline="0" dirty="0" smtClean="0">
                          <a:solidFill>
                            <a:schemeClr val="tx1"/>
                          </a:solidFill>
                          <a:latin typeface="Calibri" charset="0"/>
                          <a:ea typeface="Calibri" charset="0"/>
                          <a:cs typeface="Times New Roman" charset="0"/>
                        </a:rPr>
                        <a:t> is fully in-placed</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2200" dirty="0" smtClean="0">
                          <a:solidFill>
                            <a:schemeClr val="tx1"/>
                          </a:solidFill>
                          <a:latin typeface="Calibri" charset="0"/>
                          <a:ea typeface="Calibri" charset="0"/>
                          <a:cs typeface="Times New Roman" charset="0"/>
                        </a:rPr>
                        <a:t>NEAP, BHROD</a:t>
                      </a:r>
                      <a:endParaRPr lang="en-US" sz="2200"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Tree>
    <p:extLst>
      <p:ext uri="{BB962C8B-B14F-4D97-AF65-F5344CB8AC3E}">
        <p14:creationId xmlns:p14="http://schemas.microsoft.com/office/powerpoint/2010/main" val="1752070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smtClean="0">
                <a:solidFill>
                  <a:schemeClr val="bg1">
                    <a:lumMod val="95000"/>
                  </a:schemeClr>
                </a:solidFill>
              </a:rPr>
              <a:t>Programs, Projects and Activities</a:t>
            </a:r>
          </a:p>
        </p:txBody>
      </p:sp>
      <p:sp>
        <p:nvSpPr>
          <p:cNvPr id="3" name="TextBox 2"/>
          <p:cNvSpPr txBox="1"/>
          <p:nvPr/>
        </p:nvSpPr>
        <p:spPr>
          <a:xfrm>
            <a:off x="11730038" y="942975"/>
            <a:ext cx="184731" cy="369332"/>
          </a:xfrm>
          <a:prstGeom prst="rect">
            <a:avLst/>
          </a:prstGeom>
          <a:noFill/>
        </p:spPr>
        <p:txBody>
          <a:bodyPr wrap="none" rtlCol="0">
            <a:spAutoFit/>
          </a:bodyPr>
          <a:lstStyle/>
          <a:p>
            <a:endParaRPr lang="en-US" dirty="0"/>
          </a:p>
        </p:txBody>
      </p:sp>
      <p:graphicFrame>
        <p:nvGraphicFramePr>
          <p:cNvPr id="54" name="Table 53"/>
          <p:cNvGraphicFramePr>
            <a:graphicFrameLocks noGrp="1"/>
          </p:cNvGraphicFramePr>
          <p:nvPr>
            <p:extLst>
              <p:ext uri="{D42A27DB-BD31-4B8C-83A1-F6EECF244321}">
                <p14:modId xmlns:p14="http://schemas.microsoft.com/office/powerpoint/2010/main" val="612480906"/>
              </p:ext>
            </p:extLst>
          </p:nvPr>
        </p:nvGraphicFramePr>
        <p:xfrm>
          <a:off x="28577" y="771520"/>
          <a:ext cx="12072940" cy="5479626"/>
        </p:xfrm>
        <a:graphic>
          <a:graphicData uri="http://schemas.openxmlformats.org/drawingml/2006/table">
            <a:tbl>
              <a:tblPr firstRow="1" bandRow="1"/>
              <a:tblGrid>
                <a:gridCol w="1120420"/>
                <a:gridCol w="2945331"/>
                <a:gridCol w="4831308"/>
                <a:gridCol w="3175881"/>
              </a:tblGrid>
              <a:tr h="778933">
                <a:tc>
                  <a:txBody>
                    <a:bodyPr/>
                    <a:lstStyle/>
                    <a:p>
                      <a:pPr algn="ctr"/>
                      <a:r>
                        <a:rPr lang="en-US" sz="2000" b="1" dirty="0" smtClean="0">
                          <a:solidFill>
                            <a:schemeClr val="tx1"/>
                          </a:solidFill>
                          <a:latin typeface="Arial" charset="0"/>
                          <a:ea typeface="Arial" charset="0"/>
                          <a:cs typeface="Arial" charset="0"/>
                        </a:rPr>
                        <a:t>Strategic Goal</a:t>
                      </a:r>
                      <a:endParaRPr lang="en-US" sz="20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latin typeface="Arial" charset="0"/>
                          <a:ea typeface="Arial" charset="0"/>
                          <a:cs typeface="Arial" charset="0"/>
                        </a:rPr>
                        <a:t>Core</a:t>
                      </a:r>
                      <a:r>
                        <a:rPr lang="en-US" sz="2000" b="1" baseline="0" dirty="0" smtClean="0">
                          <a:solidFill>
                            <a:schemeClr val="tx1"/>
                          </a:solidFill>
                          <a:latin typeface="Arial" charset="0"/>
                          <a:ea typeface="Arial" charset="0"/>
                          <a:cs typeface="Arial" charset="0"/>
                        </a:rPr>
                        <a:t> Strategies (Objectives)</a:t>
                      </a:r>
                      <a:endParaRPr lang="en-US" sz="20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latin typeface="Arial" charset="0"/>
                          <a:ea typeface="Arial" charset="0"/>
                          <a:cs typeface="Arial" charset="0"/>
                        </a:rPr>
                        <a:t>Support Programs,</a:t>
                      </a:r>
                      <a:r>
                        <a:rPr lang="en-US" sz="2000" b="1" baseline="0" dirty="0" smtClean="0">
                          <a:solidFill>
                            <a:schemeClr val="tx1"/>
                          </a:solidFill>
                          <a:latin typeface="Arial" charset="0"/>
                          <a:ea typeface="Arial" charset="0"/>
                          <a:cs typeface="Arial" charset="0"/>
                        </a:rPr>
                        <a:t> Projects and Activities</a:t>
                      </a:r>
                      <a:endParaRPr lang="en-US" sz="20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latin typeface="Arial" charset="0"/>
                          <a:ea typeface="Arial" charset="0"/>
                          <a:cs typeface="Arial" charset="0"/>
                        </a:rPr>
                        <a:t>Baseline Data </a:t>
                      </a:r>
                      <a:endParaRPr lang="en-US" sz="20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840">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000" b="1" dirty="0" smtClean="0">
                          <a:solidFill>
                            <a:schemeClr val="tx1"/>
                          </a:solidFill>
                          <a:latin typeface="Arial" charset="0"/>
                          <a:ea typeface="Arial" charset="0"/>
                          <a:cs typeface="Arial" charset="0"/>
                        </a:rPr>
                        <a:t>Expand Access to</a:t>
                      </a:r>
                      <a:r>
                        <a:rPr lang="en-PH" sz="2000" b="1" baseline="0" dirty="0" smtClean="0">
                          <a:solidFill>
                            <a:schemeClr val="tx1"/>
                          </a:solidFill>
                          <a:latin typeface="Arial" charset="0"/>
                          <a:ea typeface="Arial" charset="0"/>
                          <a:cs typeface="Arial" charset="0"/>
                        </a:rPr>
                        <a:t> </a:t>
                      </a:r>
                      <a:r>
                        <a:rPr lang="en-PH" sz="2000" b="1" dirty="0" smtClean="0">
                          <a:solidFill>
                            <a:schemeClr val="tx1"/>
                          </a:solidFill>
                          <a:latin typeface="Arial" charset="0"/>
                          <a:ea typeface="Arial" charset="0"/>
                          <a:cs typeface="Arial" charset="0"/>
                        </a:rPr>
                        <a:t>Basic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Arial" charset="0"/>
                          <a:ea typeface="Arial" charset="0"/>
                          <a:cs typeface="Arial" charset="0"/>
                        </a:rPr>
                        <a:t>Expand coverage of Inclusion 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r>
                        <a:rPr lang="en-US" sz="1600" dirty="0" err="1" smtClean="0">
                          <a:solidFill>
                            <a:schemeClr val="tx1"/>
                          </a:solidFill>
                          <a:latin typeface="Arial" charset="0"/>
                          <a:ea typeface="Arial" charset="0"/>
                          <a:cs typeface="Arial" charset="0"/>
                        </a:rPr>
                        <a:t>Multigrade</a:t>
                      </a:r>
                      <a:r>
                        <a:rPr lang="en-US" sz="1600" dirty="0" smtClean="0">
                          <a:solidFill>
                            <a:schemeClr val="tx1"/>
                          </a:solidFill>
                          <a:latin typeface="Arial" charset="0"/>
                          <a:ea typeface="Arial" charset="0"/>
                          <a:cs typeface="Arial" charset="0"/>
                        </a:rPr>
                        <a:t> Education Program</a:t>
                      </a:r>
                    </a:p>
                    <a:p>
                      <a:pPr marL="177800" indent="-177800">
                        <a:buFont typeface="Arial" charset="0"/>
                        <a:buChar char="•"/>
                        <a:tabLst/>
                      </a:pPr>
                      <a:r>
                        <a:rPr lang="en-US" sz="1600" dirty="0" smtClean="0">
                          <a:solidFill>
                            <a:schemeClr val="tx2">
                              <a:lumMod val="10000"/>
                            </a:schemeClr>
                          </a:solidFill>
                          <a:latin typeface="Arial" charset="0"/>
                          <a:ea typeface="Arial" charset="0"/>
                          <a:cs typeface="Arial" charset="0"/>
                        </a:rPr>
                        <a:t>Madrasah Education Program</a:t>
                      </a:r>
                    </a:p>
                    <a:p>
                      <a:pPr marL="177800" indent="-177800">
                        <a:buFont typeface="Arial" charset="0"/>
                        <a:buChar char="•"/>
                        <a:tabLst/>
                      </a:pPr>
                      <a:r>
                        <a:rPr lang="en-US" sz="1600" dirty="0" smtClean="0">
                          <a:solidFill>
                            <a:schemeClr val="tx2">
                              <a:lumMod val="10000"/>
                            </a:schemeClr>
                          </a:solidFill>
                          <a:latin typeface="Arial" charset="0"/>
                          <a:ea typeface="Arial" charset="0"/>
                          <a:cs typeface="Arial" charset="0"/>
                        </a:rPr>
                        <a:t>Indigenous Peoples Education (</a:t>
                      </a:r>
                      <a:r>
                        <a:rPr lang="en-US" sz="1600" dirty="0" err="1" smtClean="0">
                          <a:solidFill>
                            <a:schemeClr val="tx2">
                              <a:lumMod val="10000"/>
                            </a:schemeClr>
                          </a:solidFill>
                          <a:latin typeface="Arial" charset="0"/>
                          <a:ea typeface="Arial" charset="0"/>
                          <a:cs typeface="Arial" charset="0"/>
                        </a:rPr>
                        <a:t>IPEd</a:t>
                      </a:r>
                      <a:r>
                        <a:rPr lang="en-US" sz="1600" dirty="0" smtClean="0">
                          <a:solidFill>
                            <a:schemeClr val="tx2">
                              <a:lumMod val="10000"/>
                            </a:schemeClr>
                          </a:solidFill>
                          <a:latin typeface="Arial" charset="0"/>
                          <a:ea typeface="Arial" charset="0"/>
                          <a:cs typeface="Arial" charset="0"/>
                        </a:rPr>
                        <a:t>) Program</a:t>
                      </a:r>
                    </a:p>
                    <a:p>
                      <a:pPr marL="177800" indent="-177800">
                        <a:buFont typeface="Arial" charset="0"/>
                        <a:buChar char="•"/>
                        <a:tabLst/>
                      </a:pPr>
                      <a:r>
                        <a:rPr lang="en-US" sz="1600" dirty="0" smtClean="0">
                          <a:solidFill>
                            <a:schemeClr val="tx2">
                              <a:lumMod val="10000"/>
                            </a:schemeClr>
                          </a:solidFill>
                          <a:latin typeface="Arial" charset="0"/>
                          <a:ea typeface="Arial" charset="0"/>
                          <a:cs typeface="Arial" charset="0"/>
                        </a:rPr>
                        <a:t>Special Education Program (SPED)</a:t>
                      </a:r>
                    </a:p>
                    <a:p>
                      <a:pPr marL="177800" marR="0" indent="-177800" algn="l" defTabSz="914400" rtl="0" eaLnBrk="1" fontAlgn="auto" latinLnBrk="0" hangingPunct="1">
                        <a:lnSpc>
                          <a:spcPct val="100000"/>
                        </a:lnSpc>
                        <a:spcBef>
                          <a:spcPts val="0"/>
                        </a:spcBef>
                        <a:spcAft>
                          <a:spcPts val="0"/>
                        </a:spcAft>
                        <a:buClrTx/>
                        <a:buSzTx/>
                        <a:buFont typeface="Arial" charset="0"/>
                        <a:buChar char="•"/>
                        <a:tabLst/>
                        <a:defRPr/>
                      </a:pPr>
                      <a:r>
                        <a:rPr lang="en-US" sz="1600" dirty="0" smtClean="0">
                          <a:solidFill>
                            <a:schemeClr val="tx1"/>
                          </a:solidFill>
                          <a:latin typeface="Arial" charset="0"/>
                          <a:ea typeface="Arial" charset="0"/>
                          <a:cs typeface="Arial" charset="0"/>
                        </a:rPr>
                        <a:t>Alternative</a:t>
                      </a:r>
                      <a:r>
                        <a:rPr lang="en-US" sz="1600" baseline="0" dirty="0" smtClean="0">
                          <a:solidFill>
                            <a:schemeClr val="tx1"/>
                          </a:solidFill>
                          <a:latin typeface="Arial" charset="0"/>
                          <a:ea typeface="Arial" charset="0"/>
                          <a:cs typeface="Arial" charset="0"/>
                        </a:rPr>
                        <a:t> Learning System and </a:t>
                      </a:r>
                      <a:r>
                        <a:rPr lang="en-US" sz="1600" dirty="0" smtClean="0">
                          <a:solidFill>
                            <a:schemeClr val="tx1"/>
                          </a:solidFill>
                          <a:latin typeface="Arial" charset="0"/>
                          <a:ea typeface="Arial" charset="0"/>
                          <a:cs typeface="Arial" charset="0"/>
                        </a:rPr>
                        <a:t>ADM </a:t>
                      </a:r>
                    </a:p>
                    <a:p>
                      <a:pPr marL="177800" marR="0" indent="-177800" algn="l" defTabSz="914400" rtl="0" eaLnBrk="1" fontAlgn="auto" latinLnBrk="0" hangingPunct="1">
                        <a:lnSpc>
                          <a:spcPct val="100000"/>
                        </a:lnSpc>
                        <a:spcBef>
                          <a:spcPts val="0"/>
                        </a:spcBef>
                        <a:spcAft>
                          <a:spcPts val="0"/>
                        </a:spcAft>
                        <a:buClrTx/>
                        <a:buSzTx/>
                        <a:buFont typeface="Arial" charset="0"/>
                        <a:buChar char="•"/>
                        <a:tabLst/>
                        <a:defRPr/>
                      </a:pPr>
                      <a:r>
                        <a:rPr lang="en-PH" sz="1600" dirty="0" smtClean="0">
                          <a:solidFill>
                            <a:schemeClr val="tx1"/>
                          </a:solidFill>
                          <a:latin typeface="Arial" charset="0"/>
                          <a:ea typeface="Arial" charset="0"/>
                          <a:cs typeface="Arial" charset="0"/>
                        </a:rPr>
                        <a:t>Child Protection Program</a:t>
                      </a:r>
                    </a:p>
                    <a:p>
                      <a:pPr marL="177800" marR="0" indent="-177800" algn="l" defTabSz="914400" rtl="0" eaLnBrk="1" fontAlgn="auto" latinLnBrk="0" hangingPunct="1">
                        <a:lnSpc>
                          <a:spcPct val="100000"/>
                        </a:lnSpc>
                        <a:spcBef>
                          <a:spcPts val="0"/>
                        </a:spcBef>
                        <a:spcAft>
                          <a:spcPts val="0"/>
                        </a:spcAft>
                        <a:buClrTx/>
                        <a:buSzTx/>
                        <a:buFont typeface="Arial" charset="0"/>
                        <a:buChar char="•"/>
                        <a:tabLst/>
                        <a:defRPr/>
                      </a:pPr>
                      <a:r>
                        <a:rPr lang="en-PH" sz="1600" dirty="0" smtClean="0">
                          <a:solidFill>
                            <a:schemeClr val="tx1"/>
                          </a:solidFill>
                          <a:latin typeface="Arial" charset="0"/>
                          <a:ea typeface="Arial" charset="0"/>
                          <a:cs typeface="Arial" charset="0"/>
                        </a:rPr>
                        <a:t>School-Based Feeding Program</a:t>
                      </a:r>
                    </a:p>
                    <a:p>
                      <a:pPr marL="177800" marR="0" indent="-177800" algn="l" defTabSz="914400" rtl="0" eaLnBrk="1" fontAlgn="auto" latinLnBrk="0" hangingPunct="1">
                        <a:lnSpc>
                          <a:spcPct val="100000"/>
                        </a:lnSpc>
                        <a:spcBef>
                          <a:spcPts val="0"/>
                        </a:spcBef>
                        <a:spcAft>
                          <a:spcPts val="0"/>
                        </a:spcAft>
                        <a:buClrTx/>
                        <a:buSzTx/>
                        <a:buFont typeface="Arial" charset="0"/>
                        <a:buChar char="•"/>
                        <a:tabLst/>
                        <a:defRPr/>
                      </a:pPr>
                      <a:r>
                        <a:rPr lang="en-PH" sz="1600" dirty="0" smtClean="0">
                          <a:solidFill>
                            <a:schemeClr val="tx1"/>
                          </a:solidFill>
                          <a:latin typeface="Arial" charset="0"/>
                          <a:ea typeface="Arial" charset="0"/>
                          <a:cs typeface="Arial" charset="0"/>
                        </a:rPr>
                        <a:t>Complete all Incomplete</a:t>
                      </a:r>
                      <a:r>
                        <a:rPr lang="en-PH" sz="1600" baseline="0" dirty="0" smtClean="0">
                          <a:solidFill>
                            <a:schemeClr val="tx1"/>
                          </a:solidFill>
                          <a:latin typeface="Arial" charset="0"/>
                          <a:ea typeface="Arial" charset="0"/>
                          <a:cs typeface="Arial" charset="0"/>
                        </a:rPr>
                        <a:t> schools into MG school</a:t>
                      </a:r>
                      <a:endParaRPr lang="en-US" sz="1600" dirty="0" smtClean="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600" dirty="0" smtClean="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9394">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Arial" charset="0"/>
                          <a:ea typeface="Arial" charset="0"/>
                          <a:cs typeface="Arial" charset="0"/>
                        </a:rPr>
                        <a:t>Expand access to Secondary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marR="0" indent="-177800" algn="l" rtl="0">
                        <a:lnSpc>
                          <a:spcPct val="100000"/>
                        </a:lnSpc>
                        <a:spcBef>
                          <a:spcPts val="0"/>
                        </a:spcBef>
                        <a:spcAft>
                          <a:spcPts val="0"/>
                        </a:spcAft>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Establish/Open more Junior and Senior High School</a:t>
                      </a:r>
                    </a:p>
                    <a:p>
                      <a:pPr marL="177800" marR="0" indent="-177800" algn="l" rtl="0">
                        <a:lnSpc>
                          <a:spcPct val="100000"/>
                        </a:lnSpc>
                        <a:spcBef>
                          <a:spcPts val="0"/>
                        </a:spcBef>
                        <a:spcAft>
                          <a:spcPts val="0"/>
                        </a:spcAft>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Expand Coverage of ESC, Voucher Program and Joint </a:t>
                      </a:r>
                      <a:r>
                        <a:rPr lang="en-US" sz="1600" baseline="0" dirty="0" smtClean="0">
                          <a:solidFill>
                            <a:schemeClr val="tx1"/>
                          </a:solidFill>
                          <a:latin typeface="Arial" charset="0"/>
                          <a:ea typeface="Arial" charset="0"/>
                          <a:cs typeface="Arial" charset="0"/>
                        </a:rPr>
                        <a:t>Delivery Strategy for TVL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marR="0" indent="-177800" algn="l" rtl="0">
                        <a:lnSpc>
                          <a:spcPct val="100000"/>
                        </a:lnSpc>
                        <a:spcBef>
                          <a:spcPts val="0"/>
                        </a:spcBef>
                        <a:spcAft>
                          <a:spcPts val="0"/>
                        </a:spcAft>
                        <a:buFont typeface="Arial" charset="0"/>
                        <a:buChar char="•"/>
                        <a:tabLst/>
                      </a:pPr>
                      <a:endParaRPr lang="en-US" sz="1600" baseline="0" dirty="0" smtClean="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436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Arial" charset="0"/>
                          <a:ea typeface="Arial" charset="0"/>
                          <a:cs typeface="Arial" charset="0"/>
                        </a:rPr>
                        <a:t>Provide non-classroom facilities in remote and isolated schools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Build</a:t>
                      </a:r>
                      <a:r>
                        <a:rPr lang="en-US" sz="1600" dirty="0" smtClean="0">
                          <a:solidFill>
                            <a:schemeClr val="tx1"/>
                          </a:solidFill>
                          <a:latin typeface="Arial" charset="0"/>
                          <a:ea typeface="Arial" charset="0"/>
                          <a:cs typeface="Arial" charset="0"/>
                        </a:rPr>
                        <a:t> </a:t>
                      </a:r>
                      <a:r>
                        <a:rPr lang="en-US" sz="1600" b="0" i="0" u="none" strike="noStrike" cap="none" dirty="0" smtClean="0">
                          <a:solidFill>
                            <a:schemeClr val="tx1"/>
                          </a:solidFill>
                          <a:latin typeface="Arial" charset="0"/>
                          <a:ea typeface="Arial" charset="0"/>
                          <a:cs typeface="Arial" charset="0"/>
                          <a:sym typeface="Arial"/>
                        </a:rPr>
                        <a:t>Dormitories to school that are remote and geographically </a:t>
                      </a:r>
                      <a:r>
                        <a:rPr lang="en-US" sz="1600" baseline="0" dirty="0" smtClean="0">
                          <a:solidFill>
                            <a:schemeClr val="tx1"/>
                          </a:solidFill>
                          <a:latin typeface="Arial" charset="0"/>
                          <a:ea typeface="Arial" charset="0"/>
                          <a:cs typeface="Arial" charset="0"/>
                        </a:rPr>
                        <a:t>isolated</a:t>
                      </a:r>
                    </a:p>
                    <a:p>
                      <a:pPr marL="177800" indent="-177800">
                        <a:buFont typeface="Arial" charset="0"/>
                        <a:buChar char="•"/>
                        <a:tabLst/>
                      </a:pPr>
                      <a:r>
                        <a:rPr lang="en-US" sz="1600" baseline="0" dirty="0" smtClean="0">
                          <a:solidFill>
                            <a:schemeClr val="tx1"/>
                          </a:solidFill>
                          <a:latin typeface="Arial" charset="0"/>
                          <a:ea typeface="Arial" charset="0"/>
                          <a:cs typeface="Arial" charset="0"/>
                        </a:rPr>
                        <a:t>Accelerate Pedals and Paddles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endParaRPr lang="en-US" sz="1600" baseline="0" dirty="0" smtClean="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7333">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800" dirty="0" smtClean="0">
                          <a:solidFill>
                            <a:schemeClr val="tx1"/>
                          </a:solidFill>
                          <a:latin typeface="Arial" charset="0"/>
                          <a:ea typeface="Arial" charset="0"/>
                          <a:cs typeface="Arial" charset="0"/>
                        </a:rPr>
                        <a:t>Improve Partnership building and linkages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Strengthen </a:t>
                      </a:r>
                      <a:r>
                        <a:rPr lang="en-US" sz="1600" b="0" i="0" u="none" strike="noStrike" cap="none" dirty="0" err="1" smtClean="0">
                          <a:solidFill>
                            <a:schemeClr val="tx1"/>
                          </a:solidFill>
                          <a:latin typeface="Arial" charset="0"/>
                          <a:ea typeface="Arial" charset="0"/>
                          <a:cs typeface="Arial" charset="0"/>
                          <a:sym typeface="Arial"/>
                        </a:rPr>
                        <a:t>Brigada</a:t>
                      </a:r>
                      <a:r>
                        <a:rPr lang="en-US" sz="1600" b="0" i="0" u="none" strike="noStrike" cap="none" dirty="0" smtClean="0">
                          <a:solidFill>
                            <a:schemeClr val="tx1"/>
                          </a:solidFill>
                          <a:latin typeface="Arial" charset="0"/>
                          <a:ea typeface="Arial" charset="0"/>
                          <a:cs typeface="Arial" charset="0"/>
                          <a:sym typeface="Arial"/>
                        </a:rPr>
                        <a:t> </a:t>
                      </a:r>
                      <a:r>
                        <a:rPr lang="en-US" sz="1600" b="0" i="0" u="none" strike="noStrike" cap="none" dirty="0" err="1" smtClean="0">
                          <a:solidFill>
                            <a:schemeClr val="tx1"/>
                          </a:solidFill>
                          <a:latin typeface="Arial" charset="0"/>
                          <a:ea typeface="Arial" charset="0"/>
                          <a:cs typeface="Arial" charset="0"/>
                          <a:sym typeface="Arial"/>
                        </a:rPr>
                        <a:t>Eskwela</a:t>
                      </a:r>
                      <a:endParaRPr lang="en-US" sz="1600" b="0" i="0" u="none" strike="noStrike" cap="none" dirty="0" smtClean="0">
                        <a:solidFill>
                          <a:schemeClr val="tx1"/>
                        </a:solidFill>
                        <a:latin typeface="Arial" charset="0"/>
                        <a:ea typeface="Arial" charset="0"/>
                        <a:cs typeface="Arial" charset="0"/>
                        <a:sym typeface="Arial"/>
                      </a:endParaRPr>
                    </a:p>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Expand Adopt a School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endParaRPr lang="en-US" sz="1600" b="0" i="0" u="none" strike="noStrike" cap="none" dirty="0" smtClean="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2787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smtClean="0">
                <a:solidFill>
                  <a:schemeClr val="bg1">
                    <a:lumMod val="95000"/>
                  </a:schemeClr>
                </a:solidFill>
              </a:rPr>
              <a:t>Programs, Projects and Activities</a:t>
            </a:r>
          </a:p>
        </p:txBody>
      </p:sp>
      <p:sp>
        <p:nvSpPr>
          <p:cNvPr id="3" name="TextBox 2"/>
          <p:cNvSpPr txBox="1"/>
          <p:nvPr/>
        </p:nvSpPr>
        <p:spPr>
          <a:xfrm>
            <a:off x="11730038" y="942975"/>
            <a:ext cx="184731" cy="369332"/>
          </a:xfrm>
          <a:prstGeom prst="rect">
            <a:avLst/>
          </a:prstGeom>
          <a:noFill/>
        </p:spPr>
        <p:txBody>
          <a:bodyPr wrap="none" rtlCol="0">
            <a:spAutoFit/>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52595860"/>
              </p:ext>
            </p:extLst>
          </p:nvPr>
        </p:nvGraphicFramePr>
        <p:xfrm>
          <a:off x="0" y="784948"/>
          <a:ext cx="12044362" cy="5831032"/>
        </p:xfrm>
        <a:graphic>
          <a:graphicData uri="http://schemas.openxmlformats.org/drawingml/2006/table">
            <a:tbl>
              <a:tblPr firstRow="1" bandRow="1"/>
              <a:tblGrid>
                <a:gridCol w="1146306"/>
                <a:gridCol w="2647772"/>
                <a:gridCol w="5472752"/>
                <a:gridCol w="2777532"/>
              </a:tblGrid>
              <a:tr h="471366">
                <a:tc>
                  <a:txBody>
                    <a:bodyPr/>
                    <a:lstStyle/>
                    <a:p>
                      <a:pPr algn="ctr"/>
                      <a:r>
                        <a:rPr lang="en-US" sz="1600" b="1" dirty="0" smtClean="0">
                          <a:solidFill>
                            <a:schemeClr val="tx1"/>
                          </a:solidFill>
                          <a:latin typeface="Arial" charset="0"/>
                          <a:ea typeface="Arial" charset="0"/>
                          <a:cs typeface="Arial" charset="0"/>
                        </a:rPr>
                        <a:t>Strategic Goal</a:t>
                      </a:r>
                      <a:endParaRPr lang="en-US" sz="16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latin typeface="Arial" charset="0"/>
                          <a:ea typeface="Arial" charset="0"/>
                          <a:cs typeface="Arial" charset="0"/>
                        </a:rPr>
                        <a:t>Core</a:t>
                      </a:r>
                      <a:r>
                        <a:rPr lang="en-US" sz="1600" b="1" baseline="0" dirty="0" smtClean="0">
                          <a:solidFill>
                            <a:schemeClr val="tx1"/>
                          </a:solidFill>
                          <a:latin typeface="Arial" charset="0"/>
                          <a:ea typeface="Arial" charset="0"/>
                          <a:cs typeface="Arial" charset="0"/>
                        </a:rPr>
                        <a:t> Strategies (Objectives)</a:t>
                      </a:r>
                      <a:endParaRPr lang="en-US" sz="16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latin typeface="Arial" charset="0"/>
                          <a:ea typeface="Arial" charset="0"/>
                          <a:cs typeface="Arial" charset="0"/>
                        </a:rPr>
                        <a:t>Support Programs,</a:t>
                      </a:r>
                      <a:r>
                        <a:rPr lang="en-US" sz="1600" b="1" baseline="0" dirty="0" smtClean="0">
                          <a:solidFill>
                            <a:schemeClr val="tx1"/>
                          </a:solidFill>
                          <a:latin typeface="Arial" charset="0"/>
                          <a:ea typeface="Arial" charset="0"/>
                          <a:cs typeface="Arial" charset="0"/>
                        </a:rPr>
                        <a:t> Projects and Activities</a:t>
                      </a:r>
                      <a:endParaRPr lang="en-US" sz="16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latin typeface="Arial" charset="0"/>
                          <a:ea typeface="Arial" charset="0"/>
                          <a:cs typeface="Arial" charset="0"/>
                        </a:rPr>
                        <a:t>Baseline</a:t>
                      </a:r>
                      <a:endParaRPr lang="en-US" sz="16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0893">
                <a:tc rowSpan="4">
                  <a:txBody>
                    <a:bodyPr/>
                    <a:lstStyle/>
                    <a:p>
                      <a:pPr>
                        <a:lnSpc>
                          <a:spcPct val="107000"/>
                        </a:lnSpc>
                      </a:pPr>
                      <a:r>
                        <a:rPr lang="en-PH" sz="1600" b="1" dirty="0" smtClean="0">
                          <a:solidFill>
                            <a:schemeClr val="tx1"/>
                          </a:solidFill>
                          <a:latin typeface="Arial" charset="0"/>
                          <a:ea typeface="Arial" charset="0"/>
                          <a:cs typeface="Arial" charset="0"/>
                        </a:rPr>
                        <a:t>Improve Quality and Relevance</a:t>
                      </a:r>
                      <a:endParaRPr lang="en-PH" sz="1600" dirty="0" smtClean="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600" b="0" i="0" u="none" strike="noStrike" cap="none" dirty="0" smtClean="0">
                          <a:solidFill>
                            <a:schemeClr val="tx1"/>
                          </a:solidFill>
                          <a:latin typeface="Arial" charset="0"/>
                          <a:ea typeface="Arial" charset="0"/>
                          <a:cs typeface="Arial" charset="0"/>
                          <a:sym typeface="Arial"/>
                        </a:rPr>
                        <a:t>Full implementation of K to 12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r>
                        <a:rPr lang="en-US" sz="1600" dirty="0" smtClean="0">
                          <a:solidFill>
                            <a:schemeClr val="tx1"/>
                          </a:solidFill>
                          <a:latin typeface="Arial" charset="0"/>
                          <a:ea typeface="Arial" charset="0"/>
                          <a:cs typeface="Arial" charset="0"/>
                        </a:rPr>
                        <a:t>School</a:t>
                      </a:r>
                      <a:r>
                        <a:rPr lang="en-US" sz="1600" baseline="0" dirty="0" smtClean="0">
                          <a:solidFill>
                            <a:schemeClr val="tx1"/>
                          </a:solidFill>
                          <a:latin typeface="Arial" charset="0"/>
                          <a:ea typeface="Arial" charset="0"/>
                          <a:cs typeface="Arial" charset="0"/>
                        </a:rPr>
                        <a:t> Facilities</a:t>
                      </a:r>
                    </a:p>
                    <a:p>
                      <a:pPr marL="177800" indent="-177800">
                        <a:buFont typeface="Arial" charset="0"/>
                        <a:buChar char="•"/>
                        <a:tabLst/>
                      </a:pPr>
                      <a:r>
                        <a:rPr lang="en-US" sz="1600" baseline="0" dirty="0" smtClean="0">
                          <a:solidFill>
                            <a:schemeClr val="tx1"/>
                          </a:solidFill>
                          <a:latin typeface="Arial" charset="0"/>
                          <a:ea typeface="Arial" charset="0"/>
                          <a:cs typeface="Arial" charset="0"/>
                        </a:rPr>
                        <a:t>Teaching Positions and Non-Teaching Positions</a:t>
                      </a:r>
                    </a:p>
                    <a:p>
                      <a:pPr marL="177800" indent="-177800">
                        <a:buFont typeface="Arial" charset="0"/>
                        <a:buChar char="•"/>
                        <a:tabLst/>
                      </a:pPr>
                      <a:r>
                        <a:rPr lang="en-US" sz="1600" baseline="0" dirty="0" smtClean="0">
                          <a:solidFill>
                            <a:schemeClr val="tx1"/>
                          </a:solidFill>
                          <a:latin typeface="Arial" charset="0"/>
                          <a:ea typeface="Arial" charset="0"/>
                          <a:cs typeface="Arial" charset="0"/>
                        </a:rPr>
                        <a:t>Tools and Equipment (by strand)</a:t>
                      </a:r>
                    </a:p>
                    <a:p>
                      <a:pPr marL="177800" indent="-177800">
                        <a:buFont typeface="Arial" charset="0"/>
                        <a:buChar char="•"/>
                        <a:tabLst/>
                      </a:pPr>
                      <a:r>
                        <a:rPr lang="en-US" sz="1600" baseline="0" dirty="0" smtClean="0">
                          <a:solidFill>
                            <a:schemeClr val="tx1"/>
                          </a:solidFill>
                          <a:latin typeface="Arial" charset="0"/>
                          <a:ea typeface="Arial" charset="0"/>
                          <a:cs typeface="Arial" charset="0"/>
                        </a:rPr>
                        <a:t>Assessment </a:t>
                      </a:r>
                    </a:p>
                    <a:p>
                      <a:pPr marL="177800" indent="-177800">
                        <a:buFont typeface="Arial" charset="0"/>
                        <a:buChar char="•"/>
                        <a:tabLst/>
                      </a:pPr>
                      <a:r>
                        <a:rPr lang="fil-PH" sz="1600" dirty="0" smtClean="0">
                          <a:solidFill>
                            <a:schemeClr val="tx2">
                              <a:lumMod val="10000"/>
                            </a:schemeClr>
                          </a:solidFill>
                          <a:latin typeface="Arial" charset="0"/>
                          <a:ea typeface="Arial" charset="0"/>
                          <a:cs typeface="Arial" charset="0"/>
                        </a:rPr>
                        <a:t>Textbooks and other Instructional Materials </a:t>
                      </a:r>
                      <a:endParaRPr lang="en-US" sz="1600" dirty="0" smtClean="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endParaRPr lang="en-US" sz="1600" dirty="0" smtClean="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7117">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600" b="0" i="0" u="none" strike="noStrike" cap="none" dirty="0" smtClean="0">
                          <a:solidFill>
                            <a:schemeClr val="tx1"/>
                          </a:solidFill>
                          <a:latin typeface="Arial" charset="0"/>
                          <a:ea typeface="Arial" charset="0"/>
                          <a:cs typeface="Arial" charset="0"/>
                          <a:sym typeface="Arial"/>
                        </a:rPr>
                        <a:t>Improve Quality of Teachers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marR="0" indent="-177800" algn="l" rtl="0">
                        <a:lnSpc>
                          <a:spcPct val="100000"/>
                        </a:lnSpc>
                        <a:spcBef>
                          <a:spcPts val="0"/>
                        </a:spcBef>
                        <a:spcAft>
                          <a:spcPts val="0"/>
                        </a:spcAft>
                        <a:buFont typeface="Arial" charset="0"/>
                        <a:buChar char="•"/>
                        <a:tabLst/>
                      </a:pPr>
                      <a:r>
                        <a:rPr lang="en-PH" sz="1600" b="0" i="0" u="none" strike="noStrike" cap="none" dirty="0" smtClean="0">
                          <a:solidFill>
                            <a:schemeClr val="tx1"/>
                          </a:solidFill>
                          <a:latin typeface="Arial" charset="0"/>
                          <a:ea typeface="Arial" charset="0"/>
                          <a:cs typeface="Arial" charset="0"/>
                          <a:sym typeface="Arial"/>
                        </a:rPr>
                        <a:t>Intensive Retooling teachers particularly those handling SPED, ALS</a:t>
                      </a:r>
                    </a:p>
                    <a:p>
                      <a:pPr marL="177800" marR="0" indent="-177800" algn="l" rtl="0">
                        <a:lnSpc>
                          <a:spcPct val="100000"/>
                        </a:lnSpc>
                        <a:spcBef>
                          <a:spcPts val="0"/>
                        </a:spcBef>
                        <a:spcAft>
                          <a:spcPts val="0"/>
                        </a:spcAft>
                        <a:buFont typeface="Arial" charset="0"/>
                        <a:buChar char="•"/>
                        <a:tabLst/>
                      </a:pPr>
                      <a:r>
                        <a:rPr lang="en-PH" sz="1600" b="0" i="0" u="none" strike="noStrike" cap="none" dirty="0" smtClean="0">
                          <a:solidFill>
                            <a:schemeClr val="tx1"/>
                          </a:solidFill>
                          <a:latin typeface="Arial" charset="0"/>
                          <a:ea typeface="Arial" charset="0"/>
                          <a:cs typeface="Arial" charset="0"/>
                          <a:sym typeface="Arial"/>
                        </a:rPr>
                        <a:t>Improve Pre-Service Curriculum</a:t>
                      </a:r>
                    </a:p>
                    <a:p>
                      <a:pPr marL="177800" marR="0" indent="-177800" algn="l" rtl="0">
                        <a:lnSpc>
                          <a:spcPct val="100000"/>
                        </a:lnSpc>
                        <a:spcBef>
                          <a:spcPts val="0"/>
                        </a:spcBef>
                        <a:spcAft>
                          <a:spcPts val="0"/>
                        </a:spcAft>
                        <a:buFont typeface="Arial" charset="0"/>
                        <a:buChar char="•"/>
                        <a:tabLst/>
                      </a:pPr>
                      <a:r>
                        <a:rPr lang="en-PH" sz="1600" b="0" i="0" u="none" strike="noStrike" cap="none" dirty="0" smtClean="0">
                          <a:solidFill>
                            <a:schemeClr val="tx1"/>
                          </a:solidFill>
                          <a:latin typeface="Arial" charset="0"/>
                          <a:ea typeface="Arial" charset="0"/>
                          <a:cs typeface="Arial" charset="0"/>
                          <a:sym typeface="Arial"/>
                        </a:rPr>
                        <a:t>Improve hiring and promotion policy</a:t>
                      </a:r>
                      <a:endParaRPr lang="en-PH" sz="1600" b="0" i="0" u="none" strike="noStrike" cap="none" dirty="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marR="0" indent="-177800" algn="l" rtl="0">
                        <a:lnSpc>
                          <a:spcPct val="100000"/>
                        </a:lnSpc>
                        <a:spcBef>
                          <a:spcPts val="0"/>
                        </a:spcBef>
                        <a:spcAft>
                          <a:spcPts val="0"/>
                        </a:spcAft>
                        <a:buFont typeface="Arial" charset="0"/>
                        <a:buChar char="•"/>
                        <a:tabLst/>
                      </a:pPr>
                      <a:endParaRPr lang="en-PH" sz="1600" b="0" i="0" u="none" strike="noStrike" cap="none" dirty="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589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600" b="0" i="0" u="none" strike="noStrike" cap="none" dirty="0" smtClean="0">
                          <a:solidFill>
                            <a:schemeClr val="tx1"/>
                          </a:solidFill>
                          <a:latin typeface="Arial" charset="0"/>
                          <a:ea typeface="Arial" charset="0"/>
                          <a:cs typeface="Arial" charset="0"/>
                          <a:sym typeface="Arial"/>
                        </a:rPr>
                        <a:t>Expand the use of Technology for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lgn="l">
                        <a:buFont typeface="Arial" charset="0"/>
                        <a:buChar char="•"/>
                        <a:tabLst/>
                      </a:pPr>
                      <a:r>
                        <a:rPr lang="fil-PH" sz="1600" dirty="0" smtClean="0">
                          <a:solidFill>
                            <a:schemeClr val="tx2">
                              <a:lumMod val="10000"/>
                            </a:schemeClr>
                          </a:solidFill>
                          <a:latin typeface="Arial" charset="0"/>
                          <a:ea typeface="Arial" charset="0"/>
                          <a:cs typeface="Arial" charset="0"/>
                        </a:rPr>
                        <a:t>Computerization Program</a:t>
                      </a:r>
                    </a:p>
                    <a:p>
                      <a:pPr marL="177800" indent="-177800" algn="l">
                        <a:buFont typeface="Arial" charset="0"/>
                        <a:buChar char="•"/>
                        <a:tabLst/>
                      </a:pPr>
                      <a:r>
                        <a:rPr lang="fil-PH" sz="1600" dirty="0" smtClean="0">
                          <a:solidFill>
                            <a:schemeClr val="tx2">
                              <a:lumMod val="10000"/>
                            </a:schemeClr>
                          </a:solidFill>
                          <a:latin typeface="Arial" charset="0"/>
                          <a:ea typeface="Arial" charset="0"/>
                          <a:cs typeface="Arial" charset="0"/>
                        </a:rPr>
                        <a:t>Learning Tools and Equipment</a:t>
                      </a:r>
                    </a:p>
                    <a:p>
                      <a:pPr marL="177800" indent="-177800" algn="l">
                        <a:buFont typeface="Arial" charset="0"/>
                        <a:buChar char="•"/>
                        <a:tabLst/>
                      </a:pPr>
                      <a:r>
                        <a:rPr lang="fil-PH" sz="1600" dirty="0" smtClean="0">
                          <a:solidFill>
                            <a:schemeClr val="tx2">
                              <a:lumMod val="10000"/>
                            </a:schemeClr>
                          </a:solidFill>
                          <a:latin typeface="Arial" charset="0"/>
                          <a:ea typeface="Arial" charset="0"/>
                          <a:cs typeface="Arial" charset="0"/>
                        </a:rPr>
                        <a:t>Expand access</a:t>
                      </a:r>
                      <a:r>
                        <a:rPr lang="fil-PH" sz="1600" baseline="0" dirty="0" smtClean="0">
                          <a:solidFill>
                            <a:schemeClr val="tx2">
                              <a:lumMod val="10000"/>
                            </a:schemeClr>
                          </a:solidFill>
                          <a:latin typeface="Arial" charset="0"/>
                          <a:ea typeface="Arial" charset="0"/>
                          <a:cs typeface="Arial" charset="0"/>
                        </a:rPr>
                        <a:t> to Learning Resource Portal</a:t>
                      </a:r>
                    </a:p>
                    <a:p>
                      <a:pPr marL="177800" indent="-177800" algn="l">
                        <a:buFont typeface="Arial" charset="0"/>
                        <a:buChar char="•"/>
                        <a:tabLst/>
                      </a:pPr>
                      <a:r>
                        <a:rPr lang="en-US" sz="1600" dirty="0" smtClean="0">
                          <a:solidFill>
                            <a:schemeClr val="tx2">
                              <a:lumMod val="10000"/>
                            </a:schemeClr>
                          </a:solidFill>
                          <a:latin typeface="Arial" charset="0"/>
                          <a:ea typeface="Arial" charset="0"/>
                          <a:cs typeface="Arial" charset="0"/>
                        </a:rPr>
                        <a:t>Internet Connectivity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lgn="l">
                        <a:buFont typeface="Arial" charset="0"/>
                        <a:buChar char="•"/>
                        <a:tabLst/>
                      </a:pPr>
                      <a:endParaRPr lang="en-US" sz="1600" dirty="0" smtClean="0">
                        <a:solidFill>
                          <a:schemeClr val="tx2">
                            <a:lumMod val="10000"/>
                          </a:schemeClr>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3604">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600" b="0" i="0" u="none" strike="noStrike" cap="none" dirty="0" smtClean="0">
                          <a:solidFill>
                            <a:schemeClr val="tx1"/>
                          </a:solidFill>
                          <a:latin typeface="Arial" charset="0"/>
                          <a:ea typeface="Arial" charset="0"/>
                          <a:cs typeface="Arial" charset="0"/>
                          <a:sym typeface="Arial"/>
                        </a:rPr>
                        <a:t>Enrich curricula to address cross-cutting issues and foster critical thinking towards</a:t>
                      </a:r>
                      <a:r>
                        <a:rPr lang="en-PH" sz="1600" b="0" i="0" u="none" strike="noStrike" cap="none" baseline="0" dirty="0" smtClean="0">
                          <a:solidFill>
                            <a:schemeClr val="tx1"/>
                          </a:solidFill>
                          <a:latin typeface="Arial" charset="0"/>
                          <a:ea typeface="Arial" charset="0"/>
                          <a:cs typeface="Arial" charset="0"/>
                          <a:sym typeface="Arial"/>
                        </a:rPr>
                        <a:t> Liberating Basic Education</a:t>
                      </a:r>
                      <a:endParaRPr lang="en-PH" sz="1600" b="0" i="0" u="none" strike="noStrike" cap="none" dirty="0" smtClean="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Drug</a:t>
                      </a:r>
                      <a:r>
                        <a:rPr lang="en-US" sz="1600" b="0" i="0" u="none" strike="noStrike" cap="none" baseline="0" dirty="0" smtClean="0">
                          <a:solidFill>
                            <a:schemeClr val="tx1"/>
                          </a:solidFill>
                          <a:latin typeface="Arial" charset="0"/>
                          <a:ea typeface="Arial" charset="0"/>
                          <a:cs typeface="Arial" charset="0"/>
                          <a:sym typeface="Arial"/>
                        </a:rPr>
                        <a:t> Prevention Education</a:t>
                      </a:r>
                    </a:p>
                    <a:p>
                      <a:pPr marL="177800" indent="-177800">
                        <a:buFont typeface="Arial" charset="0"/>
                        <a:buChar char="•"/>
                        <a:tabLst/>
                      </a:pPr>
                      <a:r>
                        <a:rPr lang="en-US" sz="1600" b="0" i="0" u="none" strike="noStrike" cap="none" baseline="0" dirty="0" smtClean="0">
                          <a:solidFill>
                            <a:schemeClr val="tx1"/>
                          </a:solidFill>
                          <a:latin typeface="Arial" charset="0"/>
                          <a:ea typeface="Arial" charset="0"/>
                          <a:cs typeface="Arial" charset="0"/>
                          <a:sym typeface="Arial"/>
                        </a:rPr>
                        <a:t>Gender and Development</a:t>
                      </a:r>
                    </a:p>
                    <a:p>
                      <a:pPr marL="177800" indent="-177800">
                        <a:buFont typeface="Arial" charset="0"/>
                        <a:buChar char="•"/>
                        <a:tabLst/>
                      </a:pPr>
                      <a:r>
                        <a:rPr lang="en-US" sz="1600" b="0" i="0" u="none" strike="noStrike" cap="none" baseline="0" dirty="0" smtClean="0">
                          <a:solidFill>
                            <a:schemeClr val="tx1"/>
                          </a:solidFill>
                          <a:latin typeface="Arial" charset="0"/>
                          <a:ea typeface="Arial" charset="0"/>
                          <a:cs typeface="Arial" charset="0"/>
                          <a:sym typeface="Arial"/>
                        </a:rPr>
                        <a:t>Climate Change Mitigation and Adaptation</a:t>
                      </a:r>
                    </a:p>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Sex Education</a:t>
                      </a:r>
                    </a:p>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Peace Education</a:t>
                      </a:r>
                    </a:p>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Promotion and appreciation of history, culture, arts and literature</a:t>
                      </a:r>
                      <a:endParaRPr lang="en-US" sz="1600" b="0" i="0" u="none" strike="noStrike" cap="none" dirty="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endParaRPr lang="en-US" sz="1400" b="0" i="0" u="none" strike="noStrike" cap="none" dirty="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25297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smtClean="0">
                <a:solidFill>
                  <a:schemeClr val="bg1">
                    <a:lumMod val="95000"/>
                  </a:schemeClr>
                </a:solidFill>
              </a:rPr>
              <a:t>Programs, Projects and Activities</a:t>
            </a:r>
          </a:p>
        </p:txBody>
      </p:sp>
      <p:sp>
        <p:nvSpPr>
          <p:cNvPr id="3" name="TextBox 2"/>
          <p:cNvSpPr txBox="1"/>
          <p:nvPr/>
        </p:nvSpPr>
        <p:spPr>
          <a:xfrm>
            <a:off x="11730038" y="942975"/>
            <a:ext cx="184731" cy="369332"/>
          </a:xfrm>
          <a:prstGeom prst="rect">
            <a:avLst/>
          </a:prstGeom>
          <a:noFill/>
        </p:spPr>
        <p:txBody>
          <a:bodyPr wrap="none" rtlCol="0">
            <a:spAutoFit/>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641043829"/>
              </p:ext>
            </p:extLst>
          </p:nvPr>
        </p:nvGraphicFramePr>
        <p:xfrm>
          <a:off x="0" y="857248"/>
          <a:ext cx="12058651" cy="5645904"/>
        </p:xfrm>
        <a:graphic>
          <a:graphicData uri="http://schemas.openxmlformats.org/drawingml/2006/table">
            <a:tbl>
              <a:tblPr firstRow="1" bandRow="1"/>
              <a:tblGrid>
                <a:gridCol w="1153904"/>
                <a:gridCol w="1991831"/>
                <a:gridCol w="6257572"/>
                <a:gridCol w="2655344"/>
              </a:tblGrid>
              <a:tr h="766551">
                <a:tc>
                  <a:txBody>
                    <a:bodyPr/>
                    <a:lstStyle/>
                    <a:p>
                      <a:pPr algn="ctr"/>
                      <a:r>
                        <a:rPr lang="en-US" sz="1600" b="1" dirty="0" smtClean="0">
                          <a:solidFill>
                            <a:schemeClr val="tx1"/>
                          </a:solidFill>
                          <a:latin typeface="Arial" charset="0"/>
                          <a:ea typeface="Arial" charset="0"/>
                          <a:cs typeface="Arial" charset="0"/>
                        </a:rPr>
                        <a:t>Strategic Goal</a:t>
                      </a:r>
                      <a:endParaRPr lang="en-US" sz="16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latin typeface="Arial" charset="0"/>
                          <a:ea typeface="Arial" charset="0"/>
                          <a:cs typeface="Arial" charset="0"/>
                        </a:rPr>
                        <a:t>Core</a:t>
                      </a:r>
                      <a:r>
                        <a:rPr lang="en-US" sz="1600" b="1" baseline="0" dirty="0" smtClean="0">
                          <a:solidFill>
                            <a:schemeClr val="tx1"/>
                          </a:solidFill>
                          <a:latin typeface="Arial" charset="0"/>
                          <a:ea typeface="Arial" charset="0"/>
                          <a:cs typeface="Arial" charset="0"/>
                        </a:rPr>
                        <a:t> Strategies (Objectives)</a:t>
                      </a:r>
                      <a:endParaRPr lang="en-US" sz="16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latin typeface="Arial" charset="0"/>
                          <a:ea typeface="Arial" charset="0"/>
                          <a:cs typeface="Arial" charset="0"/>
                        </a:rPr>
                        <a:t>Support Programs,</a:t>
                      </a:r>
                      <a:r>
                        <a:rPr lang="en-US" sz="1600" b="1" baseline="0" dirty="0" smtClean="0">
                          <a:solidFill>
                            <a:schemeClr val="tx1"/>
                          </a:solidFill>
                          <a:latin typeface="Arial" charset="0"/>
                          <a:ea typeface="Arial" charset="0"/>
                          <a:cs typeface="Arial" charset="0"/>
                        </a:rPr>
                        <a:t> Projects and Activities</a:t>
                      </a:r>
                      <a:endParaRPr lang="en-US" sz="16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latin typeface="Arial" charset="0"/>
                          <a:ea typeface="Arial" charset="0"/>
                          <a:cs typeface="Arial" charset="0"/>
                        </a:rPr>
                        <a:t>Baseline</a:t>
                      </a:r>
                      <a:endParaRPr lang="en-US" sz="1600" b="1"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0219">
                <a:tc rowSpan="5">
                  <a:txBody>
                    <a:bodyPr/>
                    <a:lstStyle/>
                    <a:p>
                      <a:pPr>
                        <a:lnSpc>
                          <a:spcPct val="107000"/>
                        </a:lnSpc>
                      </a:pPr>
                      <a:r>
                        <a:rPr lang="en-PH" sz="1600" b="1" dirty="0" smtClean="0">
                          <a:solidFill>
                            <a:schemeClr val="bg1"/>
                          </a:solidFill>
                          <a:latin typeface="Arial" charset="0"/>
                          <a:ea typeface="Arial" charset="0"/>
                          <a:cs typeface="Arial" charset="0"/>
                        </a:rPr>
                        <a:t>Modernize Education Management and Governance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Arial" charset="0"/>
                          <a:ea typeface="Arial" charset="0"/>
                          <a:cs typeface="Arial" charset="0"/>
                        </a:rPr>
                        <a:t>Automate core systems and processes (e-Governance)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marR="0" indent="-177800" algn="l" rtl="0">
                        <a:lnSpc>
                          <a:spcPct val="100000"/>
                        </a:lnSpc>
                        <a:spcBef>
                          <a:spcPts val="0"/>
                        </a:spcBef>
                        <a:spcAft>
                          <a:spcPts val="0"/>
                        </a:spcAft>
                        <a:buFont typeface="Arial" charset="0"/>
                        <a:buChar char="•"/>
                        <a:tabLst/>
                      </a:pPr>
                      <a:r>
                        <a:rPr lang="en-PH" sz="1600" b="0" i="0" u="none" strike="noStrike" cap="none" dirty="0" smtClean="0">
                          <a:solidFill>
                            <a:schemeClr val="tx1"/>
                          </a:solidFill>
                          <a:latin typeface="Arial" charset="0"/>
                          <a:ea typeface="Arial" charset="0"/>
                          <a:cs typeface="Arial" charset="0"/>
                          <a:sym typeface="Arial"/>
                        </a:rPr>
                        <a:t>Strengthen existing Information Systems</a:t>
                      </a:r>
                    </a:p>
                    <a:p>
                      <a:pPr marL="177800" marR="0" indent="-177800" algn="l" defTabSz="914400" rtl="0" eaLnBrk="1" fontAlgn="auto" latinLnBrk="0" hangingPunct="1">
                        <a:lnSpc>
                          <a:spcPct val="100000"/>
                        </a:lnSpc>
                        <a:spcBef>
                          <a:spcPts val="0"/>
                        </a:spcBef>
                        <a:spcAft>
                          <a:spcPts val="0"/>
                        </a:spcAft>
                        <a:buClrTx/>
                        <a:buSzTx/>
                        <a:buFont typeface="Arial" charset="0"/>
                        <a:buChar char="•"/>
                        <a:tabLst/>
                        <a:defRPr/>
                      </a:pPr>
                      <a:r>
                        <a:rPr lang="en-PH" sz="1600" b="0" i="0" u="none" strike="noStrike" cap="none" dirty="0" smtClean="0">
                          <a:solidFill>
                            <a:schemeClr val="tx1"/>
                          </a:solidFill>
                          <a:latin typeface="Arial" charset="0"/>
                          <a:ea typeface="Arial" charset="0"/>
                          <a:cs typeface="Arial" charset="0"/>
                          <a:sym typeface="Arial"/>
                        </a:rPr>
                        <a:t>Develop and Implement FMIS</a:t>
                      </a:r>
                      <a:r>
                        <a:rPr lang="en-PH" sz="1600" b="0" i="0" u="none" strike="noStrike" cap="none" baseline="0" dirty="0" smtClean="0">
                          <a:solidFill>
                            <a:schemeClr val="tx1"/>
                          </a:solidFill>
                          <a:latin typeface="Arial" charset="0"/>
                          <a:ea typeface="Arial" charset="0"/>
                          <a:cs typeface="Arial" charset="0"/>
                          <a:sym typeface="Arial"/>
                        </a:rPr>
                        <a:t> and other system that would improve operations, </a:t>
                      </a:r>
                      <a:r>
                        <a:rPr lang="en-US" sz="1600" b="0" i="0" u="none" strike="noStrike" cap="none" baseline="0" dirty="0" smtClean="0">
                          <a:solidFill>
                            <a:schemeClr val="tx1"/>
                          </a:solidFill>
                          <a:latin typeface="Arial" charset="0"/>
                          <a:ea typeface="Arial" charset="0"/>
                          <a:cs typeface="Arial" charset="0"/>
                          <a:sym typeface="Arial"/>
                        </a:rPr>
                        <a:t>c</a:t>
                      </a:r>
                      <a:r>
                        <a:rPr lang="en-US" sz="1600" b="0" i="0" u="none" strike="noStrike" cap="none" dirty="0" smtClean="0">
                          <a:solidFill>
                            <a:schemeClr val="tx1"/>
                          </a:solidFill>
                          <a:latin typeface="Arial" charset="0"/>
                          <a:ea typeface="Arial" charset="0"/>
                          <a:cs typeface="Arial" charset="0"/>
                          <a:sym typeface="Arial"/>
                        </a:rPr>
                        <a:t>ut-down red tape and ensure full transparency</a:t>
                      </a:r>
                    </a:p>
                    <a:p>
                      <a:pPr marL="177800" marR="0" indent="-177800" algn="l" defTabSz="914400" rtl="0" eaLnBrk="1" fontAlgn="auto" latinLnBrk="0" hangingPunct="1">
                        <a:lnSpc>
                          <a:spcPct val="100000"/>
                        </a:lnSpc>
                        <a:spcBef>
                          <a:spcPts val="0"/>
                        </a:spcBef>
                        <a:spcAft>
                          <a:spcPts val="0"/>
                        </a:spcAft>
                        <a:buClrTx/>
                        <a:buSzTx/>
                        <a:buFont typeface="Arial" charset="0"/>
                        <a:buChar char="•"/>
                        <a:tabLst/>
                        <a:defRPr/>
                      </a:pPr>
                      <a:r>
                        <a:rPr lang="en-US" sz="1600" b="0" i="0" u="none" strike="noStrike" cap="none" dirty="0" smtClean="0">
                          <a:solidFill>
                            <a:schemeClr val="tx1"/>
                          </a:solidFill>
                          <a:latin typeface="Arial" charset="0"/>
                          <a:ea typeface="Arial" charset="0"/>
                          <a:cs typeface="Arial" charset="0"/>
                          <a:sym typeface="Arial"/>
                        </a:rPr>
                        <a:t>Connect all operating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charset="0"/>
                        <a:buChar char="•"/>
                        <a:tabLst/>
                        <a:defRPr/>
                      </a:pPr>
                      <a:endParaRPr lang="en-US" sz="1600" b="0" i="0" u="none" strike="noStrike" cap="none" dirty="0" smtClean="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9894">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cap="none" dirty="0" smtClean="0">
                          <a:solidFill>
                            <a:schemeClr val="tx1"/>
                          </a:solidFill>
                          <a:latin typeface="Arial" charset="0"/>
                          <a:ea typeface="Arial" charset="0"/>
                          <a:cs typeface="Arial" charset="0"/>
                          <a:sym typeface="Arial"/>
                        </a:rPr>
                        <a:t>Improve Procurement </a:t>
                      </a:r>
                      <a:r>
                        <a:rPr lang="en-US" sz="1600" b="0" i="0" u="none" strike="noStrike" cap="none" dirty="0" smtClean="0">
                          <a:solidFill>
                            <a:schemeClr val="tx1"/>
                          </a:solidFill>
                          <a:latin typeface="Arial" charset="0"/>
                          <a:ea typeface="Arial" charset="0"/>
                          <a:cs typeface="Arial" charset="0"/>
                          <a:sym typeface="Arial"/>
                        </a:rPr>
                        <a:t>and Finance Process</a:t>
                      </a:r>
                      <a:endParaRPr lang="en-US" sz="1600" b="0" i="0" u="none" strike="noStrike" cap="none" dirty="0" smtClean="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lgn="l">
                        <a:buFont typeface="Arial" charset="0"/>
                        <a:buChar char="•"/>
                        <a:tabLst/>
                      </a:pPr>
                      <a:r>
                        <a:rPr lang="en-US" sz="1600" dirty="0" smtClean="0">
                          <a:solidFill>
                            <a:schemeClr val="tx2">
                              <a:lumMod val="10000"/>
                            </a:schemeClr>
                          </a:solidFill>
                          <a:latin typeface="Arial" charset="0"/>
                          <a:ea typeface="Arial" charset="0"/>
                          <a:cs typeface="Arial" charset="0"/>
                        </a:rPr>
                        <a:t>Improve Procurement Planning</a:t>
                      </a:r>
                    </a:p>
                    <a:p>
                      <a:pPr marL="177800" indent="-177800" algn="l">
                        <a:buFont typeface="Arial" charset="0"/>
                        <a:buChar char="•"/>
                        <a:tabLst/>
                      </a:pPr>
                      <a:r>
                        <a:rPr lang="en-US" sz="1600" dirty="0" smtClean="0">
                          <a:solidFill>
                            <a:schemeClr val="tx2">
                              <a:lumMod val="10000"/>
                            </a:schemeClr>
                          </a:solidFill>
                          <a:latin typeface="Arial" charset="0"/>
                          <a:ea typeface="Arial" charset="0"/>
                          <a:cs typeface="Arial" charset="0"/>
                        </a:rPr>
                        <a:t>Improve Planning</a:t>
                      </a:r>
                      <a:r>
                        <a:rPr lang="en-US" sz="1600" baseline="0" dirty="0" smtClean="0">
                          <a:solidFill>
                            <a:schemeClr val="tx2">
                              <a:lumMod val="10000"/>
                            </a:schemeClr>
                          </a:solidFill>
                          <a:latin typeface="Arial" charset="0"/>
                          <a:ea typeface="Arial" charset="0"/>
                          <a:cs typeface="Arial" charset="0"/>
                        </a:rPr>
                        <a:t>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lgn="l">
                        <a:buFont typeface="Arial" charset="0"/>
                        <a:buChar char="•"/>
                        <a:tabLst/>
                      </a:pPr>
                      <a:endParaRPr lang="en-US" sz="1600" baseline="0" dirty="0" smtClean="0">
                        <a:solidFill>
                          <a:schemeClr val="tx2">
                            <a:lumMod val="10000"/>
                          </a:schemeClr>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9894">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cap="none" smtClean="0">
                          <a:solidFill>
                            <a:schemeClr val="tx1"/>
                          </a:solidFill>
                          <a:latin typeface="Arial" charset="0"/>
                          <a:ea typeface="Arial" charset="0"/>
                          <a:cs typeface="Arial" charset="0"/>
                          <a:sym typeface="Arial"/>
                        </a:rPr>
                        <a:t>Accelerate </a:t>
                      </a:r>
                      <a:r>
                        <a:rPr lang="en-US" sz="1600" b="0" i="0" u="none" strike="noStrike" cap="none" dirty="0" smtClean="0">
                          <a:solidFill>
                            <a:schemeClr val="tx1"/>
                          </a:solidFill>
                          <a:latin typeface="Arial" charset="0"/>
                          <a:ea typeface="Arial" charset="0"/>
                          <a:cs typeface="Arial" charset="0"/>
                          <a:sym typeface="Arial"/>
                        </a:rPr>
                        <a:t>Research and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Action Research</a:t>
                      </a:r>
                    </a:p>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Accelerate</a:t>
                      </a:r>
                      <a:r>
                        <a:rPr lang="en-US" sz="1600" b="0" i="0" u="none" strike="noStrike" cap="none" baseline="0" dirty="0" smtClean="0">
                          <a:solidFill>
                            <a:schemeClr val="tx1"/>
                          </a:solidFill>
                          <a:latin typeface="Arial" charset="0"/>
                          <a:ea typeface="Arial" charset="0"/>
                          <a:cs typeface="Arial" charset="0"/>
                          <a:sym typeface="Arial"/>
                        </a:rPr>
                        <a:t> Impact Evaluation</a:t>
                      </a:r>
                      <a:endParaRPr lang="en-US" sz="1600" b="0" i="0" u="none" strike="noStrike" cap="none" dirty="0" smtClean="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endParaRPr lang="en-US" sz="1600" b="0" i="0" u="none" strike="noStrike" cap="none" dirty="0" smtClean="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3854">
                <a:tc vMerge="1">
                  <a:txBody>
                    <a:bodyPr/>
                    <a:lstStyle/>
                    <a:p>
                      <a:pPr>
                        <a:lnSpc>
                          <a:spcPct val="107000"/>
                        </a:lnSpc>
                      </a:pPr>
                      <a:endParaRPr lang="en-PH" sz="1800" b="1"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cap="none" dirty="0" smtClean="0">
                          <a:solidFill>
                            <a:schemeClr val="tx1"/>
                          </a:solidFill>
                          <a:latin typeface="Arial" charset="0"/>
                          <a:ea typeface="Arial" charset="0"/>
                          <a:cs typeface="Arial" charset="0"/>
                          <a:sym typeface="Arial"/>
                        </a:rPr>
                        <a:t>Improve </a:t>
                      </a:r>
                      <a:r>
                        <a:rPr lang="en-US" sz="1600" b="0" i="0" u="none" strike="noStrike" cap="none" dirty="0" err="1" smtClean="0">
                          <a:solidFill>
                            <a:schemeClr val="tx1"/>
                          </a:solidFill>
                          <a:latin typeface="Arial" charset="0"/>
                          <a:ea typeface="Arial" charset="0"/>
                          <a:cs typeface="Arial" charset="0"/>
                          <a:sym typeface="Arial"/>
                        </a:rPr>
                        <a:t>DepEd</a:t>
                      </a:r>
                      <a:r>
                        <a:rPr lang="en-US" sz="1600" b="0" i="0" u="none" strike="noStrike" cap="none" dirty="0" smtClean="0">
                          <a:solidFill>
                            <a:schemeClr val="tx1"/>
                          </a:solidFill>
                          <a:latin typeface="Arial" charset="0"/>
                          <a:ea typeface="Arial" charset="0"/>
                          <a:cs typeface="Arial" charset="0"/>
                          <a:sym typeface="Arial"/>
                        </a:rPr>
                        <a:t> Independence</a:t>
                      </a:r>
                      <a:r>
                        <a:rPr lang="en-US" sz="1600" b="0" i="0" u="none" strike="noStrike" cap="none" baseline="0" dirty="0" smtClean="0">
                          <a:solidFill>
                            <a:schemeClr val="tx1"/>
                          </a:solidFill>
                          <a:latin typeface="Arial" charset="0"/>
                          <a:ea typeface="Arial" charset="0"/>
                          <a:cs typeface="Arial" charset="0"/>
                          <a:sym typeface="Arial"/>
                        </a:rPr>
                        <a:t> from interference</a:t>
                      </a:r>
                      <a:endParaRPr lang="en-US" sz="1600" b="0" i="0" u="none" strike="noStrike" cap="none" dirty="0" smtClean="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Evidence-based planning</a:t>
                      </a:r>
                      <a:r>
                        <a:rPr lang="en-US" sz="1600" b="0" i="0" u="none" strike="noStrike" cap="none" baseline="0" dirty="0" smtClean="0">
                          <a:solidFill>
                            <a:schemeClr val="tx1"/>
                          </a:solidFill>
                          <a:latin typeface="Arial" charset="0"/>
                          <a:ea typeface="Arial" charset="0"/>
                          <a:cs typeface="Arial" charset="0"/>
                          <a:sym typeface="Arial"/>
                        </a:rPr>
                        <a:t> and policy development</a:t>
                      </a:r>
                    </a:p>
                    <a:p>
                      <a:pPr marL="177800" indent="-177800">
                        <a:buFont typeface="Arial" charset="0"/>
                        <a:buChar char="•"/>
                        <a:tabLst/>
                      </a:pPr>
                      <a:r>
                        <a:rPr lang="en-US" sz="1600" b="0" i="0" u="none" strike="noStrike" cap="none" baseline="0" dirty="0" smtClean="0">
                          <a:solidFill>
                            <a:schemeClr val="tx1"/>
                          </a:solidFill>
                          <a:latin typeface="Arial" charset="0"/>
                          <a:ea typeface="Arial" charset="0"/>
                          <a:cs typeface="Arial" charset="0"/>
                          <a:sym typeface="Arial"/>
                        </a:rPr>
                        <a:t>Improve Monitoring and Evaluation System</a:t>
                      </a:r>
                    </a:p>
                    <a:p>
                      <a:pPr marL="177800" indent="-177800">
                        <a:buFont typeface="Arial" charset="0"/>
                        <a:buChar char="•"/>
                        <a:tabLst/>
                      </a:pPr>
                      <a:endParaRPr lang="en-US" sz="1600" b="0" i="0" u="none" strike="noStrike" cap="none" dirty="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endParaRPr lang="en-US" sz="1600" b="0" i="0" u="none" strike="noStrike" cap="none" dirty="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9833">
                <a:tc vMerge="1">
                  <a:txBody>
                    <a:bodyPr/>
                    <a:lstStyle/>
                    <a:p>
                      <a:pPr>
                        <a:lnSpc>
                          <a:spcPct val="107000"/>
                        </a:lnSpc>
                      </a:pPr>
                      <a:endParaRPr lang="en-PH" sz="1800" b="1" dirty="0" smtClean="0">
                        <a:solidFill>
                          <a:schemeClr val="tx1"/>
                        </a:solidFill>
                        <a:latin typeface="Calibri" charset="0"/>
                        <a:ea typeface="Calibri" charset="0"/>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600" b="0" i="0" u="none" strike="noStrike" cap="none" dirty="0" smtClean="0">
                          <a:solidFill>
                            <a:schemeClr val="tx1"/>
                          </a:solidFill>
                          <a:latin typeface="Arial" charset="0"/>
                          <a:ea typeface="Arial" charset="0"/>
                          <a:cs typeface="Arial" charset="0"/>
                          <a:sym typeface="Arial"/>
                        </a:rPr>
                        <a:t>Improve Human Resource and Development</a:t>
                      </a:r>
                      <a:r>
                        <a:rPr lang="en-US" sz="1600" b="0" i="0" u="none" strike="noStrike" cap="none" dirty="0" smtClean="0">
                          <a:solidFill>
                            <a:schemeClr val="tx1"/>
                          </a:solidFill>
                          <a:latin typeface="Arial" charset="0"/>
                          <a:ea typeface="Arial" charset="0"/>
                          <a:cs typeface="Arial" charset="0"/>
                          <a:sym typeface="Aria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charset="0"/>
                        <a:buChar char="•"/>
                        <a:tabLst/>
                        <a:defRPr/>
                      </a:pPr>
                      <a:r>
                        <a:rPr lang="en-US" sz="1600" dirty="0" smtClean="0">
                          <a:solidFill>
                            <a:schemeClr val="tx1"/>
                          </a:solidFill>
                          <a:latin typeface="Arial" charset="0"/>
                          <a:ea typeface="Arial" charset="0"/>
                          <a:cs typeface="Arial" charset="0"/>
                        </a:rPr>
                        <a:t>Improve leadership and management skills of </a:t>
                      </a:r>
                      <a:r>
                        <a:rPr lang="en-US" sz="1600" dirty="0" err="1" smtClean="0">
                          <a:solidFill>
                            <a:schemeClr val="tx1"/>
                          </a:solidFill>
                          <a:latin typeface="Arial" charset="0"/>
                          <a:ea typeface="Arial" charset="0"/>
                          <a:cs typeface="Arial" charset="0"/>
                        </a:rPr>
                        <a:t>DepEd</a:t>
                      </a:r>
                      <a:r>
                        <a:rPr lang="en-US" sz="1600" dirty="0" smtClean="0">
                          <a:solidFill>
                            <a:schemeClr val="tx1"/>
                          </a:solidFill>
                          <a:latin typeface="Arial" charset="0"/>
                          <a:ea typeface="Arial" charset="0"/>
                          <a:cs typeface="Arial" charset="0"/>
                        </a:rPr>
                        <a:t> Officials</a:t>
                      </a:r>
                    </a:p>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Expand Employee Welfare Program</a:t>
                      </a:r>
                    </a:p>
                    <a:p>
                      <a:pPr marL="177800" indent="-177800">
                        <a:buFont typeface="Arial" charset="0"/>
                        <a:buChar char="•"/>
                        <a:tabLst/>
                      </a:pPr>
                      <a:r>
                        <a:rPr lang="en-US" sz="1600" b="0" i="0" u="none" strike="noStrike" cap="none" dirty="0" smtClean="0">
                          <a:solidFill>
                            <a:schemeClr val="tx1"/>
                          </a:solidFill>
                          <a:latin typeface="Arial" charset="0"/>
                          <a:ea typeface="Arial" charset="0"/>
                          <a:cs typeface="Arial" charset="0"/>
                          <a:sym typeface="Arial"/>
                        </a:rPr>
                        <a:t>Capacity Building for Non-Teaching Personnel</a:t>
                      </a:r>
                      <a:endParaRPr lang="en-US" sz="1600" b="0" i="0" u="none" strike="noStrike" cap="none" dirty="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Arial" charset="0"/>
                        <a:buChar char="•"/>
                        <a:tabLst/>
                      </a:pPr>
                      <a:endParaRPr lang="en-US" sz="1600" b="0" i="0" u="none" strike="noStrike" cap="none" dirty="0">
                        <a:solidFill>
                          <a:schemeClr val="tx1"/>
                        </a:solidFill>
                        <a:latin typeface="Arial" charset="0"/>
                        <a:ea typeface="Arial" charset="0"/>
                        <a:cs typeface="Arial"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1132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 y="0"/>
            <a:ext cx="12192000" cy="762000"/>
            <a:chOff x="0" y="0"/>
            <a:chExt cx="9180513" cy="762000"/>
          </a:xfrm>
        </p:grpSpPr>
        <p:sp>
          <p:nvSpPr>
            <p:cNvPr id="7" name="Rectangle 6"/>
            <p:cNvSpPr/>
            <p:nvPr/>
          </p:nvSpPr>
          <p:spPr>
            <a:xfrm>
              <a:off x="0" y="0"/>
              <a:ext cx="9144000" cy="762000"/>
            </a:xfrm>
            <a:prstGeom prst="rect">
              <a:avLst/>
            </a:prstGeom>
            <a:solidFill>
              <a:srgbClr val="0946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PH" sz="1600">
                <a:solidFill>
                  <a:prstClr val="white"/>
                </a:solidFill>
                <a:latin typeface="Bodoni MT" panose="02070603080606020203" pitchFamily="18" charset="0"/>
                <a:cs typeface="Arial" panose="020B0604020202020204" pitchFamily="34" charset="0"/>
              </a:endParaRPr>
            </a:p>
          </p:txBody>
        </p:sp>
        <p:sp>
          <p:nvSpPr>
            <p:cNvPr id="8" name="Rectangle 7"/>
            <p:cNvSpPr/>
            <p:nvPr/>
          </p:nvSpPr>
          <p:spPr>
            <a:xfrm>
              <a:off x="36513" y="2077"/>
              <a:ext cx="9144000" cy="584775"/>
            </a:xfrm>
            <a:prstGeom prst="rect">
              <a:avLst/>
            </a:prstGeom>
            <a:noFill/>
          </p:spPr>
          <p:txBody>
            <a:bodyPr wrap="square" lIns="91440" tIns="45720" rIns="91440" bIns="45720">
              <a:spAutoFit/>
            </a:bodyPr>
            <a:lstStyle/>
            <a:p>
              <a:pPr algn="ctr">
                <a:defRPr/>
              </a:pPr>
              <a:r>
                <a:rPr lang="en-US" sz="3200" b="1" dirty="0">
                  <a:ln w="12700">
                    <a:noFill/>
                    <a:prstDash val="solid"/>
                  </a:ln>
                  <a:solidFill>
                    <a:prstClr val="white"/>
                  </a:solidFill>
                  <a:latin typeface="Bodoni MT" panose="02070603080606020203" pitchFamily="18" charset="0"/>
                </a:rPr>
                <a:t>Achieving the Agency Goals</a:t>
              </a:r>
            </a:p>
          </p:txBody>
        </p:sp>
      </p:grpSp>
      <p:pic>
        <p:nvPicPr>
          <p:cNvPr id="37" name="Content Placeholder 5"/>
          <p:cNvPicPr>
            <a:picLocks noGrp="1" noChangeAspect="1"/>
          </p:cNvPicPr>
          <p:nvPr>
            <p:ph idx="1"/>
          </p:nvPr>
        </p:nvPicPr>
        <p:blipFill>
          <a:blip r:embed="rId3"/>
          <a:stretch>
            <a:fillRect/>
          </a:stretch>
        </p:blipFill>
        <p:spPr>
          <a:xfrm>
            <a:off x="282387" y="762000"/>
            <a:ext cx="11618259" cy="5863988"/>
          </a:xfrm>
          <a:prstGeom prst="rect">
            <a:avLst/>
          </a:prstGeom>
        </p:spPr>
      </p:pic>
      <p:sp>
        <p:nvSpPr>
          <p:cNvPr id="3" name="Slide Number Placeholder 2"/>
          <p:cNvSpPr>
            <a:spLocks noGrp="1"/>
          </p:cNvSpPr>
          <p:nvPr>
            <p:ph type="sldNum" sz="quarter" idx="12"/>
          </p:nvPr>
        </p:nvSpPr>
        <p:spPr/>
        <p:txBody>
          <a:bodyPr/>
          <a:lstStyle/>
          <a:p>
            <a:fld id="{1847C632-AF09-4684-95CC-B55FE71318F9}" type="slidenum">
              <a:rPr lang="en-PH" smtClean="0"/>
              <a:t>16</a:t>
            </a:fld>
            <a:endParaRPr lang="en-PH"/>
          </a:p>
        </p:txBody>
      </p:sp>
    </p:spTree>
    <p:extLst>
      <p:ext uri="{BB962C8B-B14F-4D97-AF65-F5344CB8AC3E}">
        <p14:creationId xmlns:p14="http://schemas.microsoft.com/office/powerpoint/2010/main" val="1062985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210849" y="3203702"/>
            <a:ext cx="11818410" cy="3512936"/>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en-US" dirty="0">
              <a:solidFill>
                <a:schemeClr val="tx1"/>
              </a:solidFill>
            </a:endParaRPr>
          </a:p>
        </p:txBody>
      </p:sp>
      <p:sp>
        <p:nvSpPr>
          <p:cNvPr id="53" name="Rectangle 52"/>
          <p:cNvSpPr/>
          <p:nvPr/>
        </p:nvSpPr>
        <p:spPr>
          <a:xfrm>
            <a:off x="214314" y="2423950"/>
            <a:ext cx="11818410" cy="76968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en-US" sz="1600" dirty="0">
              <a:solidFill>
                <a:schemeClr val="tx1"/>
              </a:solidFill>
            </a:endParaRPr>
          </a:p>
        </p:txBody>
      </p:sp>
      <p:sp>
        <p:nvSpPr>
          <p:cNvPr id="52" name="Rectangle 51"/>
          <p:cNvSpPr/>
          <p:nvPr/>
        </p:nvSpPr>
        <p:spPr>
          <a:xfrm>
            <a:off x="214314" y="1560020"/>
            <a:ext cx="11818410" cy="87250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en-US" sz="1600" dirty="0">
              <a:solidFill>
                <a:schemeClr val="tx1"/>
              </a:solidFill>
            </a:endParaRPr>
          </a:p>
        </p:txBody>
      </p:sp>
      <p:grpSp>
        <p:nvGrpSpPr>
          <p:cNvPr id="4" name="Group 3"/>
          <p:cNvGrpSpPr/>
          <p:nvPr/>
        </p:nvGrpSpPr>
        <p:grpSpPr>
          <a:xfrm>
            <a:off x="214314" y="644921"/>
            <a:ext cx="11801474" cy="6002663"/>
            <a:chOff x="0" y="724342"/>
            <a:chExt cx="13004800" cy="9100543"/>
          </a:xfrm>
          <a:noFill/>
        </p:grpSpPr>
        <p:sp>
          <p:nvSpPr>
            <p:cNvPr id="7" name="TextBox 6"/>
            <p:cNvSpPr txBox="1"/>
            <p:nvPr/>
          </p:nvSpPr>
          <p:spPr>
            <a:xfrm>
              <a:off x="0" y="3219447"/>
              <a:ext cx="356114" cy="1444498"/>
            </a:xfrm>
            <a:prstGeom prst="rect">
              <a:avLst/>
            </a:prstGeom>
            <a:grpFill/>
          </p:spPr>
          <p:txBody>
            <a:bodyPr vert="vert270" wrap="square" lIns="91439" tIns="45719" rIns="91439" bIns="45719" rtlCol="0">
              <a:spAutoFit/>
            </a:bodyPr>
            <a:lstStyle/>
            <a:p>
              <a:pPr algn="ctr"/>
              <a:r>
                <a:rPr lang="en-US" sz="900" b="1" dirty="0">
                  <a:latin typeface="Arial" panose="020B0604020202020204" pitchFamily="34" charset="0"/>
                  <a:cs typeface="Arial" panose="020B0604020202020204" pitchFamily="34" charset="0"/>
                </a:rPr>
                <a:t>Program</a:t>
              </a:r>
            </a:p>
          </p:txBody>
        </p:sp>
        <p:sp>
          <p:nvSpPr>
            <p:cNvPr id="9" name="TextBox 8"/>
            <p:cNvSpPr txBox="1"/>
            <p:nvPr/>
          </p:nvSpPr>
          <p:spPr>
            <a:xfrm>
              <a:off x="0" y="2023450"/>
              <a:ext cx="508736" cy="1444498"/>
            </a:xfrm>
            <a:prstGeom prst="rect">
              <a:avLst/>
            </a:prstGeom>
            <a:grpFill/>
          </p:spPr>
          <p:txBody>
            <a:bodyPr vert="vert270" wrap="square" lIns="91439" tIns="45719" rIns="91439" bIns="45719" rtlCol="0">
              <a:spAutoFit/>
            </a:bodyPr>
            <a:lstStyle/>
            <a:p>
              <a:pPr algn="ctr"/>
              <a:r>
                <a:rPr lang="en-US" sz="900" b="1" dirty="0">
                  <a:latin typeface="Arial" panose="020B0604020202020204" pitchFamily="34" charset="0"/>
                  <a:cs typeface="Arial" panose="020B0604020202020204" pitchFamily="34" charset="0"/>
                </a:rPr>
                <a:t>Organizational Outcome</a:t>
              </a:r>
            </a:p>
          </p:txBody>
        </p:sp>
        <p:sp>
          <p:nvSpPr>
            <p:cNvPr id="10" name="Rectangle 9"/>
            <p:cNvSpPr/>
            <p:nvPr/>
          </p:nvSpPr>
          <p:spPr>
            <a:xfrm>
              <a:off x="0" y="724342"/>
              <a:ext cx="13004800" cy="1443127"/>
            </a:xfrm>
            <a:prstGeom prst="rect">
              <a:avLst/>
            </a:prstGeom>
            <a:solidFill>
              <a:schemeClr val="accent5">
                <a:lumMod val="20000"/>
                <a:lumOff val="8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en-US" sz="1600" dirty="0">
                <a:solidFill>
                  <a:schemeClr val="tx1"/>
                </a:solidFill>
              </a:endParaRPr>
            </a:p>
          </p:txBody>
        </p:sp>
        <p:sp>
          <p:nvSpPr>
            <p:cNvPr id="11" name="Rounded Rectangle 10"/>
            <p:cNvSpPr/>
            <p:nvPr/>
          </p:nvSpPr>
          <p:spPr>
            <a:xfrm>
              <a:off x="446873" y="1192107"/>
              <a:ext cx="2275840" cy="758613"/>
            </a:xfrm>
            <a:prstGeom prst="roundRect">
              <a:avLst/>
            </a:prstGeom>
            <a:solidFill>
              <a:schemeClr val="accent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r>
                <a:rPr lang="en-US" sz="1400" dirty="0">
                  <a:solidFill>
                    <a:schemeClr val="tx1"/>
                  </a:solidFill>
                  <a:latin typeface="Arial" panose="020B0604020202020204" pitchFamily="34" charset="0"/>
                  <a:cs typeface="Arial" panose="020B0604020202020204" pitchFamily="34" charset="0"/>
                </a:rPr>
                <a:t>General Administration and Support</a:t>
              </a:r>
            </a:p>
          </p:txBody>
        </p:sp>
        <p:sp>
          <p:nvSpPr>
            <p:cNvPr id="12" name="Rounded Rectangle 11"/>
            <p:cNvSpPr/>
            <p:nvPr/>
          </p:nvSpPr>
          <p:spPr>
            <a:xfrm>
              <a:off x="2866513" y="1192107"/>
              <a:ext cx="2275840" cy="758613"/>
            </a:xfrm>
            <a:prstGeom prst="roundRect">
              <a:avLst/>
            </a:prstGeom>
            <a:solidFill>
              <a:schemeClr val="accent4"/>
            </a:solidFill>
            <a:ln/>
          </p:spPr>
          <p:style>
            <a:lnRef idx="1">
              <a:schemeClr val="accent5"/>
            </a:lnRef>
            <a:fillRef idx="2">
              <a:schemeClr val="accent5"/>
            </a:fillRef>
            <a:effectRef idx="1">
              <a:schemeClr val="accent5"/>
            </a:effectRef>
            <a:fontRef idx="minor">
              <a:schemeClr val="dk1"/>
            </a:fontRef>
          </p:style>
          <p:txBody>
            <a:bodyPr lIns="91439" tIns="45719" rIns="91439" bIns="45719" rtlCol="0" anchor="ctr"/>
            <a:lstStyle/>
            <a:p>
              <a:pPr algn="ctr"/>
              <a:r>
                <a:rPr lang="en-US" sz="1400" dirty="0">
                  <a:solidFill>
                    <a:schemeClr val="tx1"/>
                  </a:solidFill>
                  <a:latin typeface="Arial" panose="020B0604020202020204" pitchFamily="34" charset="0"/>
                  <a:cs typeface="Arial" panose="020B0604020202020204" pitchFamily="34" charset="0"/>
                </a:rPr>
                <a:t>Support to Operations</a:t>
              </a:r>
            </a:p>
          </p:txBody>
        </p:sp>
        <p:sp>
          <p:nvSpPr>
            <p:cNvPr id="13" name="Rounded Rectangle 12"/>
            <p:cNvSpPr/>
            <p:nvPr/>
          </p:nvSpPr>
          <p:spPr>
            <a:xfrm>
              <a:off x="7477760" y="1192107"/>
              <a:ext cx="2275840" cy="758613"/>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r>
                <a:rPr lang="en-US" sz="1400" dirty="0">
                  <a:solidFill>
                    <a:schemeClr val="tx1"/>
                  </a:solidFill>
                  <a:latin typeface="Arial" panose="020B0604020202020204" pitchFamily="34" charset="0"/>
                  <a:cs typeface="Arial" panose="020B0604020202020204" pitchFamily="34" charset="0"/>
                </a:rPr>
                <a:t>Operations</a:t>
              </a:r>
            </a:p>
          </p:txBody>
        </p:sp>
        <p:sp>
          <p:nvSpPr>
            <p:cNvPr id="14" name="Rounded Rectangle 13"/>
            <p:cNvSpPr/>
            <p:nvPr/>
          </p:nvSpPr>
          <p:spPr>
            <a:xfrm>
              <a:off x="4955757" y="2348566"/>
              <a:ext cx="7571464" cy="870879"/>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r>
                <a:rPr lang="en-US" sz="1400" dirty="0">
                  <a:solidFill>
                    <a:schemeClr val="tx1"/>
                  </a:solidFill>
                  <a:latin typeface="Arial" panose="020B0604020202020204" pitchFamily="34" charset="0"/>
                  <a:cs typeface="Arial" panose="020B0604020202020204" pitchFamily="34" charset="0"/>
                </a:rPr>
                <a:t>Access of every Filipino to an enhanced basic education program enabling them to  prepare for further education and the world of work achieved</a:t>
              </a:r>
            </a:p>
          </p:txBody>
        </p:sp>
        <p:sp>
          <p:nvSpPr>
            <p:cNvPr id="15" name="TextBox 14"/>
            <p:cNvSpPr txBox="1"/>
            <p:nvPr/>
          </p:nvSpPr>
          <p:spPr>
            <a:xfrm>
              <a:off x="0" y="975360"/>
              <a:ext cx="508736" cy="1300480"/>
            </a:xfrm>
            <a:prstGeom prst="rect">
              <a:avLst/>
            </a:prstGeom>
            <a:grpFill/>
          </p:spPr>
          <p:txBody>
            <a:bodyPr vert="vert270" wrap="square" lIns="91439" tIns="45719" rIns="91439" bIns="45719" rtlCol="0">
              <a:spAutoFit/>
            </a:bodyPr>
            <a:lstStyle/>
            <a:p>
              <a:pPr algn="ctr"/>
              <a:r>
                <a:rPr lang="en-US" sz="900" b="1" dirty="0">
                  <a:latin typeface="Arial" panose="020B0604020202020204" pitchFamily="34" charset="0"/>
                  <a:cs typeface="Arial" panose="020B0604020202020204" pitchFamily="34" charset="0"/>
                </a:rPr>
                <a:t>Budget Structure</a:t>
              </a:r>
            </a:p>
          </p:txBody>
        </p:sp>
        <p:sp>
          <p:nvSpPr>
            <p:cNvPr id="16" name="Rounded Rectangle 15"/>
            <p:cNvSpPr/>
            <p:nvPr/>
          </p:nvSpPr>
          <p:spPr>
            <a:xfrm>
              <a:off x="7705455" y="3564122"/>
              <a:ext cx="1381762" cy="885532"/>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9144" rIns="18288" bIns="9144" rtlCol="0" anchor="ctr"/>
            <a:lstStyle/>
            <a:p>
              <a:pPr algn="ctr"/>
              <a:r>
                <a:rPr lang="en-US" sz="900" dirty="0" smtClean="0">
                  <a:solidFill>
                    <a:schemeClr val="tx1"/>
                  </a:solidFill>
                  <a:latin typeface="Arial" panose="020B0604020202020204" pitchFamily="34" charset="0"/>
                  <a:cs typeface="Arial" panose="020B0604020202020204" pitchFamily="34" charset="0"/>
                </a:rPr>
                <a:t>Inclusive Education </a:t>
              </a:r>
              <a:r>
                <a:rPr lang="en-US" sz="900" dirty="0">
                  <a:solidFill>
                    <a:schemeClr val="tx1"/>
                  </a:solidFill>
                  <a:latin typeface="Arial" panose="020B0604020202020204" pitchFamily="34" charset="0"/>
                  <a:cs typeface="Arial" panose="020B0604020202020204" pitchFamily="34" charset="0"/>
                </a:rPr>
                <a:t>Program</a:t>
              </a:r>
            </a:p>
            <a:p>
              <a:pPr algn="ctr"/>
              <a:endParaRPr lang="en-US" sz="900" dirty="0">
                <a:solidFill>
                  <a:schemeClr val="tx1"/>
                </a:solidFill>
                <a:latin typeface="Arial" panose="020B0604020202020204" pitchFamily="34" charset="0"/>
                <a:cs typeface="Arial" panose="020B0604020202020204" pitchFamily="34" charset="0"/>
              </a:endParaRPr>
            </a:p>
          </p:txBody>
        </p:sp>
        <p:sp>
          <p:nvSpPr>
            <p:cNvPr id="17" name="Rounded Rectangle 16"/>
            <p:cNvSpPr/>
            <p:nvPr/>
          </p:nvSpPr>
          <p:spPr>
            <a:xfrm>
              <a:off x="9469097" y="3553223"/>
              <a:ext cx="1597730" cy="885534"/>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9144" rIns="18288" bIns="9144" rtlCol="0" anchor="ctr"/>
            <a:lstStyle/>
            <a:p>
              <a:pPr algn="ctr"/>
              <a:r>
                <a:rPr lang="en-US" sz="900" dirty="0">
                  <a:solidFill>
                    <a:schemeClr val="tx1"/>
                  </a:solidFill>
                  <a:latin typeface="Arial" panose="020B0604020202020204" pitchFamily="34" charset="0"/>
                  <a:cs typeface="Arial" panose="020B0604020202020204" pitchFamily="34" charset="0"/>
                </a:rPr>
                <a:t>Support to Schools and Learners Program</a:t>
              </a:r>
            </a:p>
          </p:txBody>
        </p:sp>
        <p:sp>
          <p:nvSpPr>
            <p:cNvPr id="18" name="TextBox 17"/>
            <p:cNvSpPr txBox="1"/>
            <p:nvPr/>
          </p:nvSpPr>
          <p:spPr>
            <a:xfrm>
              <a:off x="0" y="4769866"/>
              <a:ext cx="356114" cy="4766987"/>
            </a:xfrm>
            <a:prstGeom prst="rect">
              <a:avLst/>
            </a:prstGeom>
            <a:grpFill/>
          </p:spPr>
          <p:txBody>
            <a:bodyPr vert="vert270" wrap="square" lIns="91439" tIns="45719" rIns="91439" bIns="45719" rtlCol="0">
              <a:spAutoFit/>
            </a:bodyPr>
            <a:lstStyle/>
            <a:p>
              <a:pPr algn="ctr"/>
              <a:r>
                <a:rPr lang="en-US" sz="900" b="1" dirty="0">
                  <a:latin typeface="Arial" panose="020B0604020202020204" pitchFamily="34" charset="0"/>
                  <a:cs typeface="Arial" panose="020B0604020202020204" pitchFamily="34" charset="0"/>
                </a:rPr>
                <a:t>Project/ Activity</a:t>
              </a:r>
            </a:p>
          </p:txBody>
        </p:sp>
        <p:sp>
          <p:nvSpPr>
            <p:cNvPr id="19" name="Rounded Rectangle 18"/>
            <p:cNvSpPr/>
            <p:nvPr/>
          </p:nvSpPr>
          <p:spPr>
            <a:xfrm>
              <a:off x="5797359" y="4768429"/>
              <a:ext cx="1716633" cy="5056456"/>
            </a:xfrm>
            <a:prstGeom prst="roundRect">
              <a:avLst>
                <a:gd name="adj"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288" tIns="45719" rIns="18288" bIns="45719" rtlCol="0" anchor="t" anchorCtr="0"/>
            <a:lstStyle/>
            <a:p>
              <a:pPr marL="126284" indent="-126284"/>
              <a:r>
                <a:rPr lang="fil-PH" sz="1000" dirty="0">
                  <a:solidFill>
                    <a:schemeClr val="tx1"/>
                  </a:solidFill>
                  <a:latin typeface="Arial" pitchFamily="34" charset="0"/>
                  <a:cs typeface="Arial" pitchFamily="34" charset="0"/>
                </a:rPr>
                <a:t>1. New School Personnel Positions</a:t>
              </a:r>
            </a:p>
            <a:p>
              <a:pPr marL="126284" indent="-126284"/>
              <a:r>
                <a:rPr lang="fil-PH" sz="1000" dirty="0">
                  <a:solidFill>
                    <a:schemeClr val="tx1"/>
                  </a:solidFill>
                  <a:latin typeface="Arial" pitchFamily="34" charset="0"/>
                  <a:cs typeface="Arial" pitchFamily="34" charset="0"/>
                </a:rPr>
                <a:t>2. Improvement and Acquisition of School Sites</a:t>
              </a:r>
            </a:p>
            <a:p>
              <a:pPr marL="126284" indent="-126284"/>
              <a:r>
                <a:rPr lang="fil-PH" sz="1000" dirty="0">
                  <a:solidFill>
                    <a:schemeClr val="tx1"/>
                  </a:solidFill>
                  <a:latin typeface="Arial" pitchFamily="34" charset="0"/>
                  <a:cs typeface="Arial" pitchFamily="34" charset="0"/>
                </a:rPr>
                <a:t>3. Basic Education Facilities </a:t>
              </a:r>
            </a:p>
            <a:p>
              <a:pPr marL="126284" indent="-126284"/>
              <a:r>
                <a:rPr lang="fil-PH" sz="1000" dirty="0">
                  <a:solidFill>
                    <a:schemeClr val="tx1"/>
                  </a:solidFill>
                  <a:latin typeface="Arial" pitchFamily="34" charset="0"/>
                  <a:cs typeface="Arial" pitchFamily="34" charset="0"/>
                </a:rPr>
                <a:t>4. Textbooks and other Instructional Materials </a:t>
              </a:r>
            </a:p>
            <a:p>
              <a:pPr marL="126284" indent="-126284"/>
              <a:r>
                <a:rPr lang="fil-PH" sz="1000" dirty="0">
                  <a:solidFill>
                    <a:schemeClr val="tx1"/>
                  </a:solidFill>
                  <a:latin typeface="Arial" pitchFamily="34" charset="0"/>
                  <a:cs typeface="Arial" pitchFamily="34" charset="0"/>
                </a:rPr>
                <a:t>5. Computerization Program</a:t>
              </a:r>
            </a:p>
            <a:p>
              <a:pPr marL="126284" indent="-126284"/>
              <a:r>
                <a:rPr lang="fil-PH" sz="1000" dirty="0">
                  <a:solidFill>
                    <a:schemeClr val="tx1"/>
                  </a:solidFill>
                  <a:latin typeface="Arial" pitchFamily="34" charset="0"/>
                  <a:cs typeface="Arial" pitchFamily="34" charset="0"/>
                </a:rPr>
                <a:t>6. Learning Tools and Equipment</a:t>
              </a:r>
              <a:endParaRPr lang="en-US" sz="1000" dirty="0">
                <a:solidFill>
                  <a:schemeClr val="tx1"/>
                </a:solidFill>
                <a:latin typeface="Arial" pitchFamily="34" charset="0"/>
                <a:cs typeface="Arial" pitchFamily="34" charset="0"/>
              </a:endParaRPr>
            </a:p>
            <a:p>
              <a:pPr marL="126284" indent="-126284"/>
              <a:r>
                <a:rPr lang="en-US" sz="1000" dirty="0">
                  <a:solidFill>
                    <a:schemeClr val="tx1"/>
                  </a:solidFill>
                  <a:latin typeface="Arial" pitchFamily="34" charset="0"/>
                  <a:cs typeface="Arial" pitchFamily="34" charset="0"/>
                </a:rPr>
                <a:t>7. Conservation and restoration of </a:t>
              </a:r>
              <a:r>
                <a:rPr lang="en-US" sz="1000" dirty="0" err="1">
                  <a:solidFill>
                    <a:schemeClr val="tx1"/>
                  </a:solidFill>
                  <a:latin typeface="Arial" pitchFamily="34" charset="0"/>
                  <a:cs typeface="Arial" pitchFamily="34" charset="0"/>
                </a:rPr>
                <a:t>Gabaldon</a:t>
              </a:r>
              <a:r>
                <a:rPr lang="en-US" sz="1000" dirty="0">
                  <a:solidFill>
                    <a:schemeClr val="tx1"/>
                  </a:solidFill>
                  <a:latin typeface="Arial" pitchFamily="34" charset="0"/>
                  <a:cs typeface="Arial" pitchFamily="34" charset="0"/>
                </a:rPr>
                <a:t> and other heritage school buildings</a:t>
              </a:r>
            </a:p>
            <a:p>
              <a:pPr marL="126284" indent="-126284"/>
              <a:endParaRPr lang="en-US" sz="1000" dirty="0">
                <a:solidFill>
                  <a:schemeClr val="tx1"/>
                </a:solidFill>
                <a:latin typeface="Arial" pitchFamily="34" charset="0"/>
                <a:cs typeface="Arial" pitchFamily="34" charset="0"/>
              </a:endParaRPr>
            </a:p>
          </p:txBody>
        </p:sp>
        <p:sp>
          <p:nvSpPr>
            <p:cNvPr id="20" name="Rounded Rectangle 19"/>
            <p:cNvSpPr/>
            <p:nvPr/>
          </p:nvSpPr>
          <p:spPr>
            <a:xfrm>
              <a:off x="73862" y="4768429"/>
              <a:ext cx="1726975" cy="5056456"/>
            </a:xfrm>
            <a:prstGeom prst="roundRect">
              <a:avLst>
                <a:gd name="adj" fmla="val 0"/>
              </a:avLst>
            </a:prstGeom>
            <a:solidFill>
              <a:schemeClr val="accent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45719" rIns="18288" bIns="45719" rtlCol="0" anchor="t" anchorCtr="0"/>
            <a:lstStyle/>
            <a:p>
              <a:pPr marL="118071" indent="-118071">
                <a:buAutoNum type="arabicPeriod"/>
              </a:pPr>
              <a:r>
                <a:rPr lang="en-US" sz="1100" dirty="0">
                  <a:solidFill>
                    <a:schemeClr val="tx1"/>
                  </a:solidFill>
                  <a:latin typeface="Arial" pitchFamily="34" charset="0"/>
                  <a:ea typeface="Arial Unicode MS" pitchFamily="34" charset="-128"/>
                  <a:cs typeface="Arial" pitchFamily="34" charset="0"/>
                </a:rPr>
                <a:t>General Management and Supervision</a:t>
              </a:r>
            </a:p>
            <a:p>
              <a:pPr marL="118071" indent="-118071">
                <a:buAutoNum type="arabicPeriod"/>
              </a:pPr>
              <a:r>
                <a:rPr lang="en-US" sz="1100" dirty="0">
                  <a:solidFill>
                    <a:schemeClr val="tx1"/>
                  </a:solidFill>
                  <a:latin typeface="Arial" pitchFamily="34" charset="0"/>
                  <a:ea typeface="Arial Unicode MS" pitchFamily="34" charset="-128"/>
                  <a:cs typeface="Arial" pitchFamily="34" charset="0"/>
                </a:rPr>
                <a:t>Administration of Personnel </a:t>
              </a:r>
              <a:r>
                <a:rPr lang="en-US" sz="1100" dirty="0" smtClean="0">
                  <a:solidFill>
                    <a:schemeClr val="tx1"/>
                  </a:solidFill>
                  <a:latin typeface="Arial" pitchFamily="34" charset="0"/>
                  <a:ea typeface="Arial Unicode MS" pitchFamily="34" charset="-128"/>
                  <a:cs typeface="Arial" pitchFamily="34" charset="0"/>
                </a:rPr>
                <a:t>Benefits</a:t>
              </a:r>
            </a:p>
            <a:p>
              <a:pPr marL="118071" indent="-118071">
                <a:buAutoNum type="arabicPeriod"/>
              </a:pPr>
              <a:r>
                <a:rPr lang="en-US" sz="1100" dirty="0" smtClean="0">
                  <a:solidFill>
                    <a:schemeClr val="tx1"/>
                  </a:solidFill>
                  <a:latin typeface="Arial" pitchFamily="34" charset="0"/>
                  <a:ea typeface="Arial Unicode MS" pitchFamily="34" charset="-128"/>
                  <a:cs typeface="Arial" pitchFamily="34" charset="0"/>
                </a:rPr>
                <a:t>Baguio Teachers Camp (BTC)</a:t>
              </a:r>
            </a:p>
          </p:txBody>
        </p:sp>
        <p:sp>
          <p:nvSpPr>
            <p:cNvPr id="21" name="Rounded Rectangle 20"/>
            <p:cNvSpPr/>
            <p:nvPr/>
          </p:nvSpPr>
          <p:spPr>
            <a:xfrm>
              <a:off x="1855509" y="4768429"/>
              <a:ext cx="2059310" cy="5056456"/>
            </a:xfrm>
            <a:prstGeom prst="roundRect">
              <a:avLst>
                <a:gd name="adj" fmla="val 0"/>
              </a:avLst>
            </a:prstGeom>
            <a:solidFill>
              <a:schemeClr val="accent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45719" rIns="18288" bIns="45719" rtlCol="0" anchor="t" anchorCtr="0"/>
            <a:lstStyle/>
            <a:p>
              <a:pPr marL="167209" indent="-122776">
                <a:buAutoNum type="arabicPeriod"/>
              </a:pPr>
              <a:r>
                <a:rPr lang="en-US" sz="900" dirty="0">
                  <a:solidFill>
                    <a:schemeClr val="tx1"/>
                  </a:solidFill>
                  <a:latin typeface="Arial" pitchFamily="34" charset="0"/>
                  <a:cs typeface="Arial" pitchFamily="34" charset="0"/>
                </a:rPr>
                <a:t>Development and Management of bilateral and multilateral education programs</a:t>
              </a:r>
              <a:endParaRPr lang="fil-PH" sz="900" dirty="0">
                <a:solidFill>
                  <a:schemeClr val="tx1"/>
                </a:solidFill>
                <a:latin typeface="Arial" pitchFamily="34" charset="0"/>
                <a:cs typeface="Arial" pitchFamily="34" charset="0"/>
              </a:endParaRPr>
            </a:p>
            <a:p>
              <a:pPr marL="167209" indent="-122776">
                <a:buAutoNum type="arabicPeriod"/>
              </a:pPr>
              <a:r>
                <a:rPr lang="fil-PH" sz="900" dirty="0">
                  <a:solidFill>
                    <a:schemeClr val="tx1"/>
                  </a:solidFill>
                  <a:latin typeface="Arial" pitchFamily="34" charset="0"/>
                  <a:cs typeface="Arial" pitchFamily="34" charset="0"/>
                </a:rPr>
                <a:t>Education Information and Communication Services </a:t>
              </a:r>
            </a:p>
            <a:p>
              <a:pPr marL="167209" indent="-122776">
                <a:buAutoNum type="arabicPeriod"/>
              </a:pPr>
              <a:r>
                <a:rPr lang="fil-PH" sz="900" dirty="0">
                  <a:solidFill>
                    <a:schemeClr val="tx1"/>
                  </a:solidFill>
                  <a:latin typeface="Arial" pitchFamily="34" charset="0"/>
                  <a:cs typeface="Arial" pitchFamily="34" charset="0"/>
                </a:rPr>
                <a:t>Learner Support </a:t>
              </a:r>
              <a:r>
                <a:rPr lang="fil-PH" sz="900" dirty="0" smtClean="0">
                  <a:solidFill>
                    <a:schemeClr val="tx1"/>
                  </a:solidFill>
                  <a:latin typeface="Arial" pitchFamily="34" charset="0"/>
                  <a:cs typeface="Arial" pitchFamily="34" charset="0"/>
                </a:rPr>
                <a:t>Programs</a:t>
              </a:r>
              <a:endParaRPr lang="fil-PH" sz="900" dirty="0">
                <a:solidFill>
                  <a:schemeClr val="tx1"/>
                </a:solidFill>
                <a:latin typeface="Arial" pitchFamily="34" charset="0"/>
                <a:cs typeface="Arial" pitchFamily="34" charset="0"/>
              </a:endParaRPr>
            </a:p>
            <a:p>
              <a:pPr marL="167209" indent="-122776">
                <a:buAutoNum type="arabicPeriod"/>
              </a:pPr>
              <a:r>
                <a:rPr lang="fil-PH" sz="900" dirty="0">
                  <a:solidFill>
                    <a:schemeClr val="tx1"/>
                  </a:solidFill>
                  <a:latin typeface="Arial" pitchFamily="34" charset="0"/>
                  <a:cs typeface="Arial" pitchFamily="34" charset="0"/>
                </a:rPr>
                <a:t>Planning and Management Information Systems </a:t>
              </a:r>
            </a:p>
            <a:p>
              <a:pPr marL="167209" indent="-122776"/>
              <a:r>
                <a:rPr lang="fil-PH" sz="900" dirty="0">
                  <a:solidFill>
                    <a:schemeClr val="tx1"/>
                  </a:solidFill>
                  <a:latin typeface="Arial" pitchFamily="34" charset="0"/>
                  <a:cs typeface="Arial" pitchFamily="34" charset="0"/>
                </a:rPr>
                <a:t>5. Creation of New Positions for Administrative Offices</a:t>
              </a:r>
            </a:p>
            <a:p>
              <a:pPr marL="167209" indent="-122776"/>
              <a:r>
                <a:rPr lang="en-US" sz="900" dirty="0">
                  <a:solidFill>
                    <a:schemeClr val="tx1"/>
                  </a:solidFill>
                  <a:latin typeface="Arial" pitchFamily="34" charset="0"/>
                  <a:cs typeface="Arial" pitchFamily="34" charset="0"/>
                </a:rPr>
                <a:t>6. Management and Administration of Learning Resources</a:t>
              </a:r>
            </a:p>
            <a:p>
              <a:pPr marL="167209" indent="-122776"/>
              <a:r>
                <a:rPr lang="en-US" sz="900" dirty="0">
                  <a:solidFill>
                    <a:schemeClr val="tx1"/>
                  </a:solidFill>
                  <a:latin typeface="Arial" pitchFamily="34" charset="0"/>
                  <a:cs typeface="Arial" pitchFamily="34" charset="0"/>
                </a:rPr>
                <a:t>7. Building Partnerships</a:t>
              </a:r>
              <a:r>
                <a:rPr lang="en-US" sz="900" i="1" dirty="0">
                  <a:solidFill>
                    <a:schemeClr val="tx1"/>
                  </a:solidFill>
                  <a:latin typeface="Arial" pitchFamily="34" charset="0"/>
                  <a:cs typeface="Arial" pitchFamily="34" charset="0"/>
                </a:rPr>
                <a:t> </a:t>
              </a:r>
              <a:r>
                <a:rPr lang="en-US" sz="900" dirty="0">
                  <a:solidFill>
                    <a:schemeClr val="tx1"/>
                  </a:solidFill>
                  <a:latin typeface="Arial" pitchFamily="34" charset="0"/>
                  <a:cs typeface="Arial" pitchFamily="34" charset="0"/>
                </a:rPr>
                <a:t>and linkages program</a:t>
              </a:r>
            </a:p>
            <a:p>
              <a:pPr marL="167209" indent="-122776"/>
              <a:r>
                <a:rPr lang="fil-PH" sz="900" dirty="0">
                  <a:solidFill>
                    <a:schemeClr val="tx1"/>
                  </a:solidFill>
                  <a:latin typeface="Arial" pitchFamily="34" charset="0"/>
                  <a:cs typeface="Arial" pitchFamily="34" charset="0"/>
                </a:rPr>
                <a:t>8 Physical Fitness &amp; School </a:t>
              </a:r>
              <a:r>
                <a:rPr lang="fil-PH" sz="900" dirty="0" smtClean="0">
                  <a:solidFill>
                    <a:schemeClr val="tx1"/>
                  </a:solidFill>
                  <a:latin typeface="Arial" pitchFamily="34" charset="0"/>
                  <a:cs typeface="Arial" pitchFamily="34" charset="0"/>
                </a:rPr>
                <a:t>Sports</a:t>
              </a:r>
            </a:p>
            <a:p>
              <a:pPr marL="167209" indent="-122776"/>
              <a:r>
                <a:rPr lang="fil-PH" sz="900" dirty="0" smtClean="0">
                  <a:solidFill>
                    <a:schemeClr val="tx1"/>
                  </a:solidFill>
                  <a:latin typeface="Arial" pitchFamily="34" charset="0"/>
                  <a:cs typeface="Arial" pitchFamily="34" charset="0"/>
                </a:rPr>
                <a:t>9. Disaster </a:t>
              </a:r>
              <a:r>
                <a:rPr lang="fil-PH" sz="900" dirty="0">
                  <a:solidFill>
                    <a:schemeClr val="tx1"/>
                  </a:solidFill>
                  <a:latin typeface="Arial" pitchFamily="34" charset="0"/>
                  <a:cs typeface="Arial" pitchFamily="34" charset="0"/>
                </a:rPr>
                <a:t>Preparedness and Response </a:t>
              </a:r>
              <a:r>
                <a:rPr lang="fil-PH" sz="900" dirty="0" smtClean="0">
                  <a:solidFill>
                    <a:schemeClr val="tx1"/>
                  </a:solidFill>
                  <a:latin typeface="Arial" pitchFamily="34" charset="0"/>
                  <a:cs typeface="Arial" pitchFamily="34" charset="0"/>
                </a:rPr>
                <a:t>Program</a:t>
              </a:r>
            </a:p>
            <a:p>
              <a:pPr marL="167209" indent="-122776"/>
              <a:r>
                <a:rPr lang="en-US" sz="900" dirty="0" smtClean="0">
                  <a:solidFill>
                    <a:schemeClr val="tx1"/>
                  </a:solidFill>
                </a:rPr>
                <a:t>10. </a:t>
              </a:r>
              <a:r>
                <a:rPr lang="en-US" sz="900" dirty="0">
                  <a:solidFill>
                    <a:schemeClr val="tx1"/>
                  </a:solidFill>
                  <a:latin typeface="Arial" pitchFamily="34" charset="0"/>
                  <a:cs typeface="Arial" pitchFamily="34" charset="0"/>
                </a:rPr>
                <a:t>Organizational and Professional Development for </a:t>
              </a:r>
              <a:r>
                <a:rPr lang="en-US" sz="900" dirty="0" smtClean="0">
                  <a:solidFill>
                    <a:schemeClr val="tx1"/>
                  </a:solidFill>
                  <a:latin typeface="Arial" pitchFamily="34" charset="0"/>
                  <a:cs typeface="Arial" pitchFamily="34" charset="0"/>
                </a:rPr>
                <a:t>Non-school/LCs personnel</a:t>
              </a:r>
            </a:p>
            <a:p>
              <a:pPr marL="167209" indent="-122776"/>
              <a:r>
                <a:rPr lang="en-US" sz="900" dirty="0" smtClean="0">
                  <a:solidFill>
                    <a:schemeClr val="tx1"/>
                  </a:solidFill>
                </a:rPr>
                <a:t>11. Legal </a:t>
              </a:r>
              <a:r>
                <a:rPr lang="en-US" sz="900" dirty="0">
                  <a:solidFill>
                    <a:schemeClr val="tx1"/>
                  </a:solidFill>
                </a:rPr>
                <a:t>Service and development of education-related laws and </a:t>
              </a:r>
              <a:r>
                <a:rPr lang="en-US" sz="900" dirty="0" smtClean="0">
                  <a:solidFill>
                    <a:schemeClr val="tx1"/>
                  </a:solidFill>
                </a:rPr>
                <a:t>rules</a:t>
              </a:r>
            </a:p>
            <a:p>
              <a:pPr marL="167209" indent="-122776"/>
              <a:r>
                <a:rPr lang="en-US" sz="900" dirty="0" smtClean="0">
                  <a:solidFill>
                    <a:schemeClr val="tx1"/>
                  </a:solidFill>
                  <a:latin typeface="Arial" pitchFamily="34" charset="0"/>
                  <a:cs typeface="Arial" pitchFamily="34" charset="0"/>
                </a:rPr>
                <a:t>12. </a:t>
              </a:r>
              <a:r>
                <a:rPr lang="en-US" sz="900" dirty="0">
                  <a:solidFill>
                    <a:schemeClr val="tx1"/>
                  </a:solidFill>
                </a:rPr>
                <a:t>Child Protection Program </a:t>
              </a:r>
              <a:endParaRPr lang="en-US" sz="900" dirty="0">
                <a:solidFill>
                  <a:schemeClr val="tx1"/>
                </a:solidFill>
                <a:latin typeface="Arial" pitchFamily="34" charset="0"/>
                <a:cs typeface="Arial" pitchFamily="34" charset="0"/>
              </a:endParaRPr>
            </a:p>
            <a:p>
              <a:pPr marL="167209" indent="-122776"/>
              <a:endParaRPr lang="en-US" sz="900" dirty="0">
                <a:solidFill>
                  <a:schemeClr val="tx1"/>
                </a:solidFill>
                <a:latin typeface="Arial" pitchFamily="34" charset="0"/>
                <a:cs typeface="Arial" pitchFamily="34" charset="0"/>
              </a:endParaRPr>
            </a:p>
            <a:p>
              <a:pPr marL="167209" indent="-122776"/>
              <a:endParaRPr lang="en-US" sz="900" dirty="0">
                <a:solidFill>
                  <a:schemeClr val="tx1"/>
                </a:solidFill>
                <a:latin typeface="Arial" pitchFamily="34" charset="0"/>
                <a:cs typeface="Arial" pitchFamily="34" charset="0"/>
              </a:endParaRPr>
            </a:p>
          </p:txBody>
        </p:sp>
        <p:sp>
          <p:nvSpPr>
            <p:cNvPr id="22" name="Rounded Rectangle 21"/>
            <p:cNvSpPr/>
            <p:nvPr/>
          </p:nvSpPr>
          <p:spPr>
            <a:xfrm>
              <a:off x="7567730" y="4769867"/>
              <a:ext cx="1716633" cy="5054689"/>
            </a:xfrm>
            <a:prstGeom prst="roundRect">
              <a:avLst>
                <a:gd name="adj" fmla="val 0"/>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45719" rIns="18288" bIns="45719" rtlCol="0" anchor="t" anchorCtr="0"/>
            <a:lstStyle/>
            <a:p>
              <a:pPr marL="126284" indent="-126284"/>
              <a:r>
                <a:rPr lang="en-US" sz="1000" dirty="0">
                  <a:solidFill>
                    <a:schemeClr val="tx1"/>
                  </a:solidFill>
                  <a:latin typeface="Arial" pitchFamily="34" charset="0"/>
                  <a:cs typeface="Arial" pitchFamily="34" charset="0"/>
                </a:rPr>
                <a:t>1. Madrasah Education Program</a:t>
              </a:r>
            </a:p>
            <a:p>
              <a:pPr marL="126284" indent="-126284"/>
              <a:r>
                <a:rPr lang="en-US" sz="1000" dirty="0">
                  <a:solidFill>
                    <a:schemeClr val="tx1"/>
                  </a:solidFill>
                  <a:latin typeface="Arial" pitchFamily="34" charset="0"/>
                  <a:cs typeface="Arial" pitchFamily="34" charset="0"/>
                </a:rPr>
                <a:t>2. Indigenous Peoples Education (</a:t>
              </a:r>
              <a:r>
                <a:rPr lang="en-US" sz="1000" dirty="0" err="1">
                  <a:solidFill>
                    <a:schemeClr val="tx1"/>
                  </a:solidFill>
                  <a:latin typeface="Arial" pitchFamily="34" charset="0"/>
                  <a:cs typeface="Arial" pitchFamily="34" charset="0"/>
                </a:rPr>
                <a:t>IPEd</a:t>
              </a:r>
              <a:r>
                <a:rPr lang="en-US" sz="1000" dirty="0">
                  <a:solidFill>
                    <a:schemeClr val="tx1"/>
                  </a:solidFill>
                  <a:latin typeface="Arial" pitchFamily="34" charset="0"/>
                  <a:cs typeface="Arial" pitchFamily="34" charset="0"/>
                </a:rPr>
                <a:t>) Program</a:t>
              </a:r>
            </a:p>
            <a:p>
              <a:pPr marL="126284" indent="-126284"/>
              <a:r>
                <a:rPr lang="en-US" sz="1000" dirty="0">
                  <a:solidFill>
                    <a:schemeClr val="tx1"/>
                  </a:solidFill>
                  <a:latin typeface="Arial" pitchFamily="34" charset="0"/>
                  <a:cs typeface="Arial" pitchFamily="34" charset="0"/>
                </a:rPr>
                <a:t>3. Special Education Program</a:t>
              </a:r>
            </a:p>
            <a:p>
              <a:pPr marL="126284" indent="-126284"/>
              <a:r>
                <a:rPr lang="en-US" sz="1000" dirty="0">
                  <a:solidFill>
                    <a:schemeClr val="tx1"/>
                  </a:solidFill>
                  <a:latin typeface="Arial" pitchFamily="34" charset="0"/>
                  <a:cs typeface="Arial" pitchFamily="34" charset="0"/>
                </a:rPr>
                <a:t>4. </a:t>
              </a:r>
              <a:r>
                <a:rPr lang="en-US" sz="1000" dirty="0" err="1">
                  <a:solidFill>
                    <a:schemeClr val="tx1"/>
                  </a:solidFill>
                  <a:latin typeface="Arial" pitchFamily="34" charset="0"/>
                  <a:cs typeface="Arial" pitchFamily="34" charset="0"/>
                </a:rPr>
                <a:t>Multigrade</a:t>
              </a:r>
              <a:r>
                <a:rPr lang="en-US" sz="1000" dirty="0">
                  <a:solidFill>
                    <a:schemeClr val="tx1"/>
                  </a:solidFill>
                  <a:latin typeface="Arial" pitchFamily="34" charset="0"/>
                  <a:cs typeface="Arial" pitchFamily="34" charset="0"/>
                </a:rPr>
                <a:t> Education </a:t>
              </a:r>
            </a:p>
            <a:p>
              <a:pPr marL="126284" indent="-126284"/>
              <a:r>
                <a:rPr lang="en-US" sz="1000" dirty="0">
                  <a:solidFill>
                    <a:schemeClr val="tx1"/>
                  </a:solidFill>
                  <a:latin typeface="Arial" pitchFamily="34" charset="0"/>
                  <a:cs typeface="Arial" pitchFamily="34" charset="0"/>
                </a:rPr>
                <a:t>5. Flexible Learning Options </a:t>
              </a:r>
              <a:endParaRPr lang="en-US" sz="1000" dirty="0" smtClean="0">
                <a:solidFill>
                  <a:schemeClr val="tx1"/>
                </a:solidFill>
                <a:latin typeface="Arial" pitchFamily="34" charset="0"/>
                <a:cs typeface="Arial" pitchFamily="34" charset="0"/>
              </a:endParaRPr>
            </a:p>
            <a:p>
              <a:pPr marL="222250" indent="-222250"/>
              <a:r>
                <a:rPr lang="en-US" sz="1000" dirty="0">
                  <a:solidFill>
                    <a:schemeClr val="tx1"/>
                  </a:solidFill>
                  <a:latin typeface="Arial" pitchFamily="34" charset="0"/>
                  <a:cs typeface="Arial" pitchFamily="34" charset="0"/>
                </a:rPr>
                <a:t> </a:t>
              </a:r>
              <a:r>
                <a:rPr lang="en-US" sz="1000" dirty="0" smtClean="0">
                  <a:solidFill>
                    <a:schemeClr val="tx1"/>
                  </a:solidFill>
                  <a:latin typeface="Arial" pitchFamily="34" charset="0"/>
                  <a:cs typeface="Arial" pitchFamily="34" charset="0"/>
                </a:rPr>
                <a:t>   - Alternative Learning Systems (ALS)</a:t>
              </a:r>
            </a:p>
            <a:p>
              <a:pPr marL="222250" indent="-222250"/>
              <a:r>
                <a:rPr lang="en-US" sz="1000" dirty="0">
                  <a:solidFill>
                    <a:schemeClr val="tx1"/>
                  </a:solidFill>
                  <a:latin typeface="Arial" pitchFamily="34" charset="0"/>
                  <a:cs typeface="Arial" pitchFamily="34" charset="0"/>
                </a:rPr>
                <a:t> </a:t>
              </a:r>
              <a:r>
                <a:rPr lang="en-US" sz="1000" dirty="0" smtClean="0">
                  <a:solidFill>
                    <a:schemeClr val="tx1"/>
                  </a:solidFill>
                  <a:latin typeface="Arial" pitchFamily="34" charset="0"/>
                  <a:cs typeface="Arial" pitchFamily="34" charset="0"/>
                </a:rPr>
                <a:t>   - Alternative Delivery Modes (ADM)</a:t>
              </a:r>
            </a:p>
            <a:p>
              <a:pPr marL="222250" indent="-222250"/>
              <a:r>
                <a:rPr lang="en-US" sz="1000" dirty="0">
                  <a:solidFill>
                    <a:schemeClr val="tx1"/>
                  </a:solidFill>
                  <a:latin typeface="Arial" pitchFamily="34" charset="0"/>
                  <a:cs typeface="Arial" pitchFamily="34" charset="0"/>
                </a:rPr>
                <a:t> </a:t>
              </a:r>
              <a:r>
                <a:rPr lang="en-US" sz="1000" dirty="0" smtClean="0">
                  <a:solidFill>
                    <a:schemeClr val="tx1"/>
                  </a:solidFill>
                  <a:latin typeface="Arial" pitchFamily="34" charset="0"/>
                  <a:cs typeface="Arial" pitchFamily="34" charset="0"/>
                </a:rPr>
                <a:t>   - Education in emergencies (</a:t>
              </a:r>
              <a:r>
                <a:rPr lang="en-US" sz="1000" dirty="0" err="1" smtClean="0">
                  <a:solidFill>
                    <a:schemeClr val="tx1"/>
                  </a:solidFill>
                  <a:latin typeface="Arial" pitchFamily="34" charset="0"/>
                  <a:cs typeface="Arial" pitchFamily="34" charset="0"/>
                </a:rPr>
                <a:t>EiE</a:t>
              </a:r>
              <a:r>
                <a:rPr lang="en-US" sz="1000" dirty="0" smtClean="0">
                  <a:solidFill>
                    <a:schemeClr val="tx1"/>
                  </a:solidFill>
                  <a:latin typeface="Arial" pitchFamily="34" charset="0"/>
                  <a:cs typeface="Arial" pitchFamily="34" charset="0"/>
                </a:rPr>
                <a:t>)</a:t>
              </a:r>
              <a:r>
                <a:rPr lang="fil-PH" sz="1000" dirty="0" smtClean="0">
                  <a:solidFill>
                    <a:schemeClr val="tx1"/>
                  </a:solidFill>
                  <a:latin typeface="Arial" pitchFamily="34" charset="0"/>
                  <a:cs typeface="Arial" pitchFamily="34" charset="0"/>
                </a:rPr>
                <a:t> </a:t>
              </a:r>
              <a:endParaRPr lang="fil-PH" sz="1000" dirty="0">
                <a:solidFill>
                  <a:schemeClr val="tx1"/>
                </a:solidFill>
                <a:latin typeface="Arial" pitchFamily="34" charset="0"/>
                <a:cs typeface="Arial" pitchFamily="34" charset="0"/>
              </a:endParaRPr>
            </a:p>
            <a:p>
              <a:pPr marL="81851" indent="-81851"/>
              <a:endParaRPr lang="en-US" sz="1000" dirty="0">
                <a:solidFill>
                  <a:schemeClr val="tx1"/>
                </a:solidFill>
                <a:latin typeface="Arial" pitchFamily="34" charset="0"/>
                <a:cs typeface="Arial" pitchFamily="34" charset="0"/>
              </a:endParaRPr>
            </a:p>
          </p:txBody>
        </p:sp>
        <p:sp>
          <p:nvSpPr>
            <p:cNvPr id="23" name="Rounded Rectangle 22"/>
            <p:cNvSpPr/>
            <p:nvPr/>
          </p:nvSpPr>
          <p:spPr>
            <a:xfrm>
              <a:off x="11390527" y="4769865"/>
              <a:ext cx="1595258" cy="5054691"/>
            </a:xfrm>
            <a:prstGeom prst="roundRect">
              <a:avLst>
                <a:gd name="adj" fmla="val 0"/>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45719" rIns="18288" bIns="45719" rtlCol="0" anchor="t" anchorCtr="0"/>
            <a:lstStyle/>
            <a:p>
              <a:pPr marL="126284" indent="-126284"/>
              <a:r>
                <a:rPr lang="fil-PH" sz="1000" dirty="0">
                  <a:solidFill>
                    <a:schemeClr val="tx1"/>
                  </a:solidFill>
                  <a:latin typeface="Arial" pitchFamily="34" charset="0"/>
                  <a:cs typeface="Arial" pitchFamily="34" charset="0"/>
                </a:rPr>
                <a:t>1. Human Resource Development for non-school based Personnel and learning centers</a:t>
              </a:r>
            </a:p>
            <a:p>
              <a:pPr marL="126284" indent="-126284"/>
              <a:r>
                <a:rPr lang="fil-PH" sz="1000" dirty="0">
                  <a:solidFill>
                    <a:schemeClr val="tx1"/>
                  </a:solidFill>
                  <a:latin typeface="Arial" pitchFamily="34" charset="0"/>
                  <a:cs typeface="Arial" pitchFamily="34" charset="0"/>
                </a:rPr>
                <a:t>2. </a:t>
              </a:r>
              <a:r>
                <a:rPr lang="en-US" sz="1000" dirty="0" smtClean="0">
                  <a:solidFill>
                    <a:schemeClr val="tx1"/>
                  </a:solidFill>
                </a:rPr>
                <a:t>Teacher Quality and Development Program </a:t>
              </a:r>
              <a:endParaRPr lang="fil-PH" sz="1000" dirty="0" smtClean="0">
                <a:solidFill>
                  <a:schemeClr val="tx1"/>
                </a:solidFill>
                <a:latin typeface="Arial" pitchFamily="34" charset="0"/>
                <a:cs typeface="Arial" pitchFamily="34" charset="0"/>
              </a:endParaRPr>
            </a:p>
            <a:p>
              <a:pPr marL="126284" indent="-126284"/>
              <a:endParaRPr lang="en-US" sz="1000" dirty="0">
                <a:solidFill>
                  <a:schemeClr val="tx1"/>
                </a:solidFill>
                <a:latin typeface="Arial" pitchFamily="34" charset="0"/>
                <a:cs typeface="Arial" pitchFamily="34" charset="0"/>
              </a:endParaRPr>
            </a:p>
          </p:txBody>
        </p:sp>
        <p:sp>
          <p:nvSpPr>
            <p:cNvPr id="24" name="Rounded Rectangle 23"/>
            <p:cNvSpPr/>
            <p:nvPr/>
          </p:nvSpPr>
          <p:spPr>
            <a:xfrm>
              <a:off x="9320108" y="4769867"/>
              <a:ext cx="2036562" cy="5054690"/>
            </a:xfrm>
            <a:prstGeom prst="roundRect">
              <a:avLst>
                <a:gd name="adj" fmla="val 0"/>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45719" rIns="18288" bIns="45719" rtlCol="0" anchor="t" anchorCtr="0"/>
            <a:lstStyle/>
            <a:p>
              <a:pPr marL="81851" indent="-81851">
                <a:buFontTx/>
                <a:buAutoNum type="arabicPeriod"/>
              </a:pPr>
              <a:r>
                <a:rPr lang="fil-PH" sz="900" dirty="0" smtClean="0">
                  <a:solidFill>
                    <a:schemeClr val="tx1"/>
                  </a:solidFill>
                  <a:latin typeface="Arial" pitchFamily="34" charset="0"/>
                  <a:cs typeface="Arial" pitchFamily="34" charset="0"/>
                </a:rPr>
                <a:t>Operations of Schools (formerly School MOOE)</a:t>
              </a:r>
              <a:endParaRPr lang="fil-PH" sz="900" dirty="0">
                <a:solidFill>
                  <a:schemeClr val="tx1"/>
                </a:solidFill>
                <a:latin typeface="Arial" pitchFamily="34" charset="0"/>
                <a:cs typeface="Arial" pitchFamily="34" charset="0"/>
              </a:endParaRPr>
            </a:p>
            <a:p>
              <a:pPr marL="129476" indent="-59157">
                <a:buFont typeface="Arial" charset="0"/>
                <a:buChar char="•"/>
              </a:pPr>
              <a:r>
                <a:rPr lang="fil-PH" sz="900" dirty="0">
                  <a:solidFill>
                    <a:schemeClr val="tx1"/>
                  </a:solidFill>
                  <a:latin typeface="Arial" pitchFamily="34" charset="0"/>
                  <a:cs typeface="Arial" pitchFamily="34" charset="0"/>
                </a:rPr>
                <a:t>Elementary [kinder to Grade 6]</a:t>
              </a:r>
            </a:p>
            <a:p>
              <a:pPr marL="129476" indent="-59157">
                <a:buFont typeface="Arial" charset="0"/>
                <a:buChar char="•"/>
              </a:pPr>
              <a:r>
                <a:rPr lang="fil-PH" sz="900" dirty="0">
                  <a:solidFill>
                    <a:schemeClr val="tx1"/>
                  </a:solidFill>
                  <a:latin typeface="Arial" pitchFamily="34" charset="0"/>
                  <a:cs typeface="Arial" pitchFamily="34" charset="0"/>
                </a:rPr>
                <a:t>Junior High School [Grades 7-10]</a:t>
              </a:r>
            </a:p>
            <a:p>
              <a:pPr marL="129476" indent="-59157">
                <a:buFont typeface="Arial" charset="0"/>
                <a:buChar char="•"/>
              </a:pPr>
              <a:r>
                <a:rPr lang="fil-PH" sz="900" dirty="0">
                  <a:solidFill>
                    <a:schemeClr val="tx1"/>
                  </a:solidFill>
                  <a:latin typeface="Arial" pitchFamily="34" charset="0"/>
                  <a:cs typeface="Arial" pitchFamily="34" charset="0"/>
                </a:rPr>
                <a:t>Senior High School [Grades 11-12] </a:t>
              </a:r>
            </a:p>
            <a:p>
              <a:pPr marL="81851" indent="-81851"/>
              <a:r>
                <a:rPr lang="fil-PH" sz="900" i="1" dirty="0">
                  <a:solidFill>
                    <a:schemeClr val="tx1"/>
                  </a:solidFill>
                  <a:latin typeface="Arial" pitchFamily="34" charset="0"/>
                  <a:cs typeface="Arial" pitchFamily="34" charset="0"/>
                </a:rPr>
                <a:t>2. </a:t>
              </a:r>
              <a:r>
                <a:rPr lang="fil-PH" sz="900" dirty="0">
                  <a:solidFill>
                    <a:schemeClr val="tx1"/>
                  </a:solidFill>
                  <a:latin typeface="Arial" pitchFamily="34" charset="0"/>
                  <a:cs typeface="Arial" pitchFamily="34" charset="0"/>
                </a:rPr>
                <a:t>Government Assistance and subsidies:</a:t>
              </a:r>
            </a:p>
            <a:p>
              <a:pPr marL="129476" indent="-59157">
                <a:buFont typeface="Arial" charset="0"/>
                <a:buChar char="•"/>
              </a:pPr>
              <a:r>
                <a:rPr lang="en-US" sz="900" dirty="0">
                  <a:solidFill>
                    <a:schemeClr val="tx1"/>
                  </a:solidFill>
                  <a:latin typeface="Arial" pitchFamily="34" charset="0"/>
                  <a:cs typeface="Arial" pitchFamily="34" charset="0"/>
                </a:rPr>
                <a:t>ESC Program for Private JHSs</a:t>
              </a:r>
            </a:p>
            <a:p>
              <a:pPr marL="129476" indent="-59157">
                <a:buFont typeface="Arial" charset="0"/>
                <a:buChar char="•"/>
              </a:pPr>
              <a:r>
                <a:rPr lang="en-US" sz="900" dirty="0">
                  <a:solidFill>
                    <a:schemeClr val="tx1"/>
                  </a:solidFill>
                  <a:latin typeface="Arial" pitchFamily="34" charset="0"/>
                  <a:cs typeface="Arial" pitchFamily="34" charset="0"/>
                </a:rPr>
                <a:t> Voucher Program for Private JHSs</a:t>
              </a:r>
            </a:p>
            <a:p>
              <a:pPr marL="129476" indent="-59157">
                <a:buFont typeface="Arial" charset="0"/>
                <a:buChar char="•"/>
              </a:pPr>
              <a:r>
                <a:rPr lang="en-US" sz="900" dirty="0">
                  <a:solidFill>
                    <a:schemeClr val="tx1"/>
                  </a:solidFill>
                  <a:latin typeface="Arial" pitchFamily="34" charset="0"/>
                  <a:cs typeface="Arial" pitchFamily="34" charset="0"/>
                </a:rPr>
                <a:t> Voucher Program for  Non-</a:t>
              </a:r>
              <a:r>
                <a:rPr lang="en-US" sz="900" dirty="0" err="1">
                  <a:solidFill>
                    <a:schemeClr val="tx1"/>
                  </a:solidFill>
                  <a:latin typeface="Arial" pitchFamily="34" charset="0"/>
                  <a:cs typeface="Arial" pitchFamily="34" charset="0"/>
                </a:rPr>
                <a:t>DepEd</a:t>
              </a:r>
              <a:r>
                <a:rPr lang="en-US" sz="900" dirty="0">
                  <a:solidFill>
                    <a:schemeClr val="tx1"/>
                  </a:solidFill>
                  <a:latin typeface="Arial" pitchFamily="34" charset="0"/>
                  <a:cs typeface="Arial" pitchFamily="34" charset="0"/>
                </a:rPr>
                <a:t> Public SHSs</a:t>
              </a:r>
            </a:p>
            <a:p>
              <a:pPr marL="81851" indent="-81851"/>
              <a:r>
                <a:rPr lang="en-US" sz="900" i="1" dirty="0">
                  <a:solidFill>
                    <a:schemeClr val="tx1"/>
                  </a:solidFill>
                  <a:latin typeface="Arial" pitchFamily="34" charset="0"/>
                  <a:cs typeface="Arial" pitchFamily="34" charset="0"/>
                </a:rPr>
                <a:t>3. </a:t>
              </a:r>
              <a:r>
                <a:rPr lang="en-US" sz="900" dirty="0">
                  <a:solidFill>
                    <a:schemeClr val="tx1"/>
                  </a:solidFill>
                  <a:latin typeface="Arial" pitchFamily="34" charset="0"/>
                  <a:cs typeface="Arial" pitchFamily="34" charset="0"/>
                </a:rPr>
                <a:t>Joint Delivery Voucher for Senior High School</a:t>
              </a:r>
            </a:p>
            <a:p>
              <a:pPr marL="81851" indent="-81851"/>
              <a:r>
                <a:rPr lang="fil-PH" sz="900" dirty="0">
                  <a:solidFill>
                    <a:schemeClr val="tx1"/>
                  </a:solidFill>
                  <a:latin typeface="Arial" pitchFamily="34" charset="0"/>
                  <a:cs typeface="Arial" pitchFamily="34" charset="0"/>
                </a:rPr>
                <a:t>4. </a:t>
              </a:r>
              <a:r>
                <a:rPr lang="en-US" sz="900" dirty="0" smtClean="0">
                  <a:solidFill>
                    <a:schemeClr val="tx1"/>
                  </a:solidFill>
                  <a:latin typeface="Arial" pitchFamily="34" charset="0"/>
                  <a:cs typeface="Arial" pitchFamily="34" charset="0"/>
                </a:rPr>
                <a:t>School </a:t>
              </a:r>
              <a:r>
                <a:rPr lang="en-US" sz="900" dirty="0">
                  <a:solidFill>
                    <a:schemeClr val="tx1"/>
                  </a:solidFill>
                  <a:latin typeface="Arial" pitchFamily="34" charset="0"/>
                  <a:cs typeface="Arial" pitchFamily="34" charset="0"/>
                </a:rPr>
                <a:t>Feeding </a:t>
              </a:r>
              <a:r>
                <a:rPr lang="en-US" sz="900" dirty="0" smtClean="0">
                  <a:solidFill>
                    <a:schemeClr val="tx1"/>
                  </a:solidFill>
                  <a:latin typeface="Arial" pitchFamily="34" charset="0"/>
                  <a:cs typeface="Arial" pitchFamily="34" charset="0"/>
                </a:rPr>
                <a:t>Program</a:t>
              </a:r>
            </a:p>
            <a:p>
              <a:pPr marL="81851" indent="-81851"/>
              <a:r>
                <a:rPr lang="en-US" sz="900" dirty="0" smtClean="0">
                  <a:solidFill>
                    <a:schemeClr val="tx1"/>
                  </a:solidFill>
                  <a:latin typeface="Arial" pitchFamily="34" charset="0"/>
                  <a:cs typeface="Arial" pitchFamily="34" charset="0"/>
                </a:rPr>
                <a:t>5. Implementation of the Grant of Cash allowance, </a:t>
              </a:r>
              <a:r>
                <a:rPr lang="en-US" sz="900" dirty="0">
                  <a:solidFill>
                    <a:schemeClr val="tx1"/>
                  </a:solidFill>
                  <a:latin typeface="Arial" pitchFamily="34" charset="0"/>
                  <a:cs typeface="Arial" pitchFamily="34" charset="0"/>
                </a:rPr>
                <a:t>H</a:t>
              </a:r>
              <a:r>
                <a:rPr lang="en-US" sz="900" dirty="0" smtClean="0">
                  <a:solidFill>
                    <a:schemeClr val="tx1"/>
                  </a:solidFill>
                  <a:latin typeface="Arial" pitchFamily="34" charset="0"/>
                  <a:cs typeface="Arial" pitchFamily="34" charset="0"/>
                </a:rPr>
                <a:t>ardship </a:t>
              </a:r>
              <a:r>
                <a:rPr lang="en-US" sz="900" dirty="0">
                  <a:solidFill>
                    <a:schemeClr val="tx1"/>
                  </a:solidFill>
                  <a:latin typeface="Arial" pitchFamily="34" charset="0"/>
                  <a:cs typeface="Arial" pitchFamily="34" charset="0"/>
                </a:rPr>
                <a:t>P</a:t>
              </a:r>
              <a:r>
                <a:rPr lang="en-US" sz="900" dirty="0" smtClean="0">
                  <a:solidFill>
                    <a:schemeClr val="tx1"/>
                  </a:solidFill>
                  <a:latin typeface="Arial" pitchFamily="34" charset="0"/>
                  <a:cs typeface="Arial" pitchFamily="34" charset="0"/>
                </a:rPr>
                <a:t>ay, Equivalent Record Form (ERF), Conversion to Master Teacher (MT) and Reclassification of Positions</a:t>
              </a:r>
              <a:endParaRPr lang="en-US" sz="900" dirty="0">
                <a:solidFill>
                  <a:schemeClr val="tx1"/>
                </a:solidFill>
                <a:latin typeface="Arial" pitchFamily="34" charset="0"/>
                <a:cs typeface="Arial" pitchFamily="34" charset="0"/>
              </a:endParaRPr>
            </a:p>
            <a:p>
              <a:pPr marL="126284" indent="-126284"/>
              <a:endParaRPr lang="fil-PH" sz="900" dirty="0">
                <a:solidFill>
                  <a:schemeClr val="tx1"/>
                </a:solidFill>
                <a:latin typeface="Arial" pitchFamily="34" charset="0"/>
                <a:cs typeface="Arial" pitchFamily="34" charset="0"/>
              </a:endParaRPr>
            </a:p>
          </p:txBody>
        </p:sp>
        <p:sp>
          <p:nvSpPr>
            <p:cNvPr id="39" name="Rounded Rectangle 38"/>
            <p:cNvSpPr/>
            <p:nvPr/>
          </p:nvSpPr>
          <p:spPr>
            <a:xfrm>
              <a:off x="11338149" y="3576317"/>
              <a:ext cx="1576130" cy="882472"/>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9144" rIns="18288" bIns="9144" rtlCol="0" anchor="ctr"/>
            <a:lstStyle/>
            <a:p>
              <a:pPr algn="ctr"/>
              <a:r>
                <a:rPr lang="en-US" sz="1000" dirty="0">
                  <a:solidFill>
                    <a:schemeClr val="tx1"/>
                  </a:solidFill>
                </a:rPr>
                <a:t>Education</a:t>
              </a:r>
            </a:p>
            <a:p>
              <a:pPr algn="ctr"/>
              <a:r>
                <a:rPr lang="en-US" sz="1000" dirty="0">
                  <a:solidFill>
                    <a:schemeClr val="tx1"/>
                  </a:solidFill>
                </a:rPr>
                <a:t>Human Resource Development Program</a:t>
              </a:r>
              <a:endParaRPr lang="en-US" sz="1000" dirty="0">
                <a:solidFill>
                  <a:schemeClr val="tx1"/>
                </a:solidFill>
                <a:latin typeface="Arial" panose="020B0604020202020204" pitchFamily="34" charset="0"/>
                <a:cs typeface="Arial" panose="020B0604020202020204" pitchFamily="34" charset="0"/>
              </a:endParaRPr>
            </a:p>
          </p:txBody>
        </p:sp>
        <p:sp>
          <p:nvSpPr>
            <p:cNvPr id="43" name="Rounded Rectangle 42"/>
            <p:cNvSpPr/>
            <p:nvPr/>
          </p:nvSpPr>
          <p:spPr>
            <a:xfrm>
              <a:off x="4194075" y="3591802"/>
              <a:ext cx="1362197" cy="866987"/>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9144" rIns="18288" bIns="9144" rtlCol="0" anchor="ctr"/>
            <a:lstStyle/>
            <a:p>
              <a:pPr algn="ctr"/>
              <a:r>
                <a:rPr lang="en-US" sz="900" dirty="0" smtClean="0">
                  <a:solidFill>
                    <a:schemeClr val="tx1"/>
                  </a:solidFill>
                  <a:latin typeface="Arial" panose="020B0604020202020204" pitchFamily="34" charset="0"/>
                  <a:cs typeface="Arial" panose="020B0604020202020204" pitchFamily="34" charset="0"/>
                </a:rPr>
                <a:t>Education Policy </a:t>
              </a:r>
              <a:r>
                <a:rPr lang="en-US" sz="900" dirty="0">
                  <a:solidFill>
                    <a:schemeClr val="tx1"/>
                  </a:solidFill>
                  <a:latin typeface="Arial" panose="020B0604020202020204" pitchFamily="34" charset="0"/>
                  <a:cs typeface="Arial" panose="020B0604020202020204" pitchFamily="34" charset="0"/>
                </a:rPr>
                <a:t>Development Program</a:t>
              </a:r>
            </a:p>
          </p:txBody>
        </p:sp>
        <p:sp>
          <p:nvSpPr>
            <p:cNvPr id="44" name="Rounded Rectangle 43"/>
            <p:cNvSpPr/>
            <p:nvPr/>
          </p:nvSpPr>
          <p:spPr>
            <a:xfrm>
              <a:off x="5885115" y="3591798"/>
              <a:ext cx="1438460" cy="866991"/>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9144" rIns="18288" bIns="9144" rtlCol="0" anchor="ctr"/>
            <a:lstStyle/>
            <a:p>
              <a:pPr algn="ctr"/>
              <a:r>
                <a:rPr lang="en-US" sz="900" dirty="0">
                  <a:solidFill>
                    <a:schemeClr val="tx1"/>
                  </a:solidFill>
                  <a:latin typeface="Arial" pitchFamily="34" charset="0"/>
                  <a:cs typeface="Arial" pitchFamily="34" charset="0"/>
                </a:rPr>
                <a:t>Basic Education Inputs Program</a:t>
              </a:r>
            </a:p>
            <a:p>
              <a:pPr algn="ctr"/>
              <a:endParaRPr lang="en-US" sz="900" dirty="0">
                <a:solidFill>
                  <a:schemeClr val="tx1"/>
                </a:solidFill>
                <a:latin typeface="Arial" pitchFamily="34" charset="0"/>
                <a:cs typeface="Arial" pitchFamily="34" charset="0"/>
              </a:endParaRPr>
            </a:p>
          </p:txBody>
        </p:sp>
        <p:sp>
          <p:nvSpPr>
            <p:cNvPr id="45" name="Rounded Rectangle 44"/>
            <p:cNvSpPr/>
            <p:nvPr/>
          </p:nvSpPr>
          <p:spPr>
            <a:xfrm>
              <a:off x="3950817" y="4778999"/>
              <a:ext cx="1785396" cy="5043479"/>
            </a:xfrm>
            <a:prstGeom prst="roundRect">
              <a:avLst>
                <a:gd name="adj" fmla="val 0"/>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 tIns="45719" rIns="18288" bIns="45719" rtlCol="0" anchor="t" anchorCtr="0"/>
            <a:lstStyle/>
            <a:p>
              <a:pPr marL="160729" indent="-160729">
                <a:buAutoNum type="arabicPeriod"/>
              </a:pPr>
              <a:r>
                <a:rPr lang="fil-PH" sz="900" dirty="0">
                  <a:solidFill>
                    <a:schemeClr val="tx1"/>
                  </a:solidFill>
                  <a:latin typeface="Arial" pitchFamily="34" charset="0"/>
                  <a:cs typeface="Arial" pitchFamily="34" charset="0"/>
                </a:rPr>
                <a:t>Basic Education Curriculum</a:t>
              </a:r>
            </a:p>
            <a:p>
              <a:pPr marL="160729" indent="-160729">
                <a:buAutoNum type="arabicPeriod"/>
              </a:pPr>
              <a:r>
                <a:rPr lang="en-US" sz="1050" dirty="0" smtClean="0">
                  <a:solidFill>
                    <a:schemeClr val="tx1"/>
                  </a:solidFill>
                </a:rPr>
                <a:t>National </a:t>
              </a:r>
              <a:r>
                <a:rPr lang="en-US" sz="1050" dirty="0">
                  <a:solidFill>
                    <a:schemeClr val="tx1"/>
                  </a:solidFill>
                </a:rPr>
                <a:t>Literacy Policies and </a:t>
              </a:r>
              <a:r>
                <a:rPr lang="en-US" sz="1050" dirty="0" smtClean="0">
                  <a:solidFill>
                    <a:schemeClr val="tx1"/>
                  </a:solidFill>
                </a:rPr>
                <a:t>Programs</a:t>
              </a:r>
            </a:p>
            <a:p>
              <a:pPr marL="160729" indent="-160729">
                <a:buAutoNum type="arabicPeriod"/>
              </a:pPr>
              <a:r>
                <a:rPr lang="fil-PH" sz="900" dirty="0" smtClean="0">
                  <a:solidFill>
                    <a:schemeClr val="tx1"/>
                  </a:solidFill>
                  <a:latin typeface="Arial" pitchFamily="34" charset="0"/>
                  <a:cs typeface="Arial" pitchFamily="34" charset="0"/>
                </a:rPr>
                <a:t> </a:t>
              </a:r>
              <a:r>
                <a:rPr lang="en-US" sz="900" dirty="0">
                  <a:solidFill>
                    <a:schemeClr val="tx1"/>
                  </a:solidFill>
                  <a:latin typeface="Arial" pitchFamily="34" charset="0"/>
                  <a:cs typeface="Arial" pitchFamily="34" charset="0"/>
                </a:rPr>
                <a:t>Early Language Literacy and Numeracy </a:t>
              </a:r>
              <a:r>
                <a:rPr lang="fil-PH" sz="900" dirty="0">
                  <a:solidFill>
                    <a:schemeClr val="tx1"/>
                  </a:solidFill>
                  <a:latin typeface="Arial" pitchFamily="34" charset="0"/>
                  <a:cs typeface="Arial" pitchFamily="34" charset="0"/>
                </a:rPr>
                <a:t>(formerly ECARP)</a:t>
              </a:r>
            </a:p>
            <a:p>
              <a:pPr marL="168378" indent="-168378">
                <a:buAutoNum type="arabicPeriod"/>
              </a:pPr>
              <a:r>
                <a:rPr lang="en-US" sz="900" dirty="0">
                  <a:solidFill>
                    <a:schemeClr val="tx1"/>
                  </a:solidFill>
                  <a:latin typeface="Arial" pitchFamily="34" charset="0"/>
                  <a:cs typeface="Arial" pitchFamily="34" charset="0"/>
                </a:rPr>
                <a:t>National Assessment Systems for Basic Education</a:t>
              </a:r>
            </a:p>
            <a:p>
              <a:pPr marL="168378" indent="-168378">
                <a:buAutoNum type="arabicPeriod"/>
              </a:pPr>
              <a:r>
                <a:rPr lang="fil-PH" sz="900" dirty="0">
                  <a:solidFill>
                    <a:schemeClr val="tx1"/>
                  </a:solidFill>
                  <a:latin typeface="Arial" pitchFamily="34" charset="0"/>
                  <a:cs typeface="Arial" pitchFamily="34" charset="0"/>
                </a:rPr>
                <a:t>Policy  and Research Program  (formerly Support for Basic Education Research)</a:t>
              </a:r>
            </a:p>
            <a:p>
              <a:pPr marL="168378" indent="-168378">
                <a:buAutoNum type="arabicPeriod"/>
              </a:pPr>
              <a:r>
                <a:rPr lang="fil-PH" sz="900" dirty="0">
                  <a:solidFill>
                    <a:schemeClr val="tx1"/>
                  </a:solidFill>
                  <a:latin typeface="Arial" pitchFamily="34" charset="0"/>
                  <a:cs typeface="Arial" pitchFamily="34" charset="0"/>
                </a:rPr>
                <a:t>Curriculum programs, learning management models, standards and strategy development</a:t>
              </a:r>
            </a:p>
            <a:p>
              <a:pPr marL="168378" indent="-168378">
                <a:buAutoNum type="arabicPeriod"/>
              </a:pPr>
              <a:r>
                <a:rPr lang="fil-PH" sz="900" dirty="0">
                  <a:solidFill>
                    <a:schemeClr val="tx1"/>
                  </a:solidFill>
                  <a:latin typeface="Arial" pitchFamily="34" charset="0"/>
                  <a:cs typeface="Arial" pitchFamily="34" charset="0"/>
                </a:rPr>
                <a:t>Development and Promotion of Campus Journalism</a:t>
              </a:r>
            </a:p>
            <a:p>
              <a:pPr marL="126284" indent="-126284"/>
              <a:endParaRPr lang="en-US" sz="900" strike="sngStrike" dirty="0">
                <a:solidFill>
                  <a:schemeClr val="tx1"/>
                </a:solidFill>
                <a:latin typeface="Arial" pitchFamily="34" charset="0"/>
                <a:cs typeface="Arial" pitchFamily="34" charset="0"/>
              </a:endParaRPr>
            </a:p>
            <a:p>
              <a:pPr algn="l"/>
              <a:endParaRPr lang="en-US" sz="900" dirty="0">
                <a:solidFill>
                  <a:schemeClr val="tx1"/>
                </a:solidFill>
                <a:latin typeface="Arial" pitchFamily="34" charset="0"/>
                <a:cs typeface="Arial" pitchFamily="34" charset="0"/>
              </a:endParaRPr>
            </a:p>
          </p:txBody>
        </p:sp>
      </p:grpSp>
      <p:sp>
        <p:nvSpPr>
          <p:cNvPr id="67" name="Title 2"/>
          <p:cNvSpPr txBox="1">
            <a:spLocks/>
          </p:cNvSpPr>
          <p:nvPr/>
        </p:nvSpPr>
        <p:spPr>
          <a:xfrm>
            <a:off x="0" y="-20640"/>
            <a:ext cx="12192000" cy="648212"/>
          </a:xfrm>
          <a:prstGeom prst="rect">
            <a:avLst/>
          </a:prstGeom>
          <a:solidFill>
            <a:srgbClr val="00206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smtClean="0">
                <a:solidFill>
                  <a:schemeClr val="bg1"/>
                </a:solidFill>
              </a:rPr>
              <a:t>Program Expenditure Classification (PREXC)</a:t>
            </a:r>
            <a:endParaRPr lang="en-US" sz="3600" dirty="0">
              <a:solidFill>
                <a:schemeClr val="bg1"/>
              </a:solidFill>
            </a:endParaRPr>
          </a:p>
        </p:txBody>
      </p:sp>
      <p:sp>
        <p:nvSpPr>
          <p:cNvPr id="48" name="Freeform 47"/>
          <p:cNvSpPr/>
          <p:nvPr/>
        </p:nvSpPr>
        <p:spPr>
          <a:xfrm>
            <a:off x="863599" y="1456267"/>
            <a:ext cx="749171" cy="1828800"/>
          </a:xfrm>
          <a:custGeom>
            <a:avLst/>
            <a:gdLst>
              <a:gd name="connsiteX0" fmla="*/ 372533 w 372533"/>
              <a:gd name="connsiteY0" fmla="*/ 0 h 1828800"/>
              <a:gd name="connsiteX1" fmla="*/ 372533 w 372533"/>
              <a:gd name="connsiteY1" fmla="*/ 440266 h 1828800"/>
              <a:gd name="connsiteX2" fmla="*/ 16933 w 372533"/>
              <a:gd name="connsiteY2" fmla="*/ 457200 h 1828800"/>
              <a:gd name="connsiteX3" fmla="*/ 0 w 372533"/>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372533" h="1828800">
                <a:moveTo>
                  <a:pt x="372533" y="0"/>
                </a:moveTo>
                <a:lnTo>
                  <a:pt x="372533" y="440266"/>
                </a:lnTo>
                <a:lnTo>
                  <a:pt x="16933" y="457200"/>
                </a:lnTo>
                <a:lnTo>
                  <a:pt x="0" y="182880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Freeform 48"/>
          <p:cNvSpPr/>
          <p:nvPr/>
        </p:nvSpPr>
        <p:spPr>
          <a:xfrm>
            <a:off x="2675467" y="1439333"/>
            <a:ext cx="1083476" cy="1862667"/>
          </a:xfrm>
          <a:custGeom>
            <a:avLst/>
            <a:gdLst>
              <a:gd name="connsiteX0" fmla="*/ 914400 w 914400"/>
              <a:gd name="connsiteY0" fmla="*/ 0 h 1862667"/>
              <a:gd name="connsiteX1" fmla="*/ 914400 w 914400"/>
              <a:gd name="connsiteY1" fmla="*/ 423334 h 1862667"/>
              <a:gd name="connsiteX2" fmla="*/ 16933 w 914400"/>
              <a:gd name="connsiteY2" fmla="*/ 440267 h 1862667"/>
              <a:gd name="connsiteX3" fmla="*/ 0 w 914400"/>
              <a:gd name="connsiteY3" fmla="*/ 1862667 h 1862667"/>
            </a:gdLst>
            <a:ahLst/>
            <a:cxnLst>
              <a:cxn ang="0">
                <a:pos x="connsiteX0" y="connsiteY0"/>
              </a:cxn>
              <a:cxn ang="0">
                <a:pos x="connsiteX1" y="connsiteY1"/>
              </a:cxn>
              <a:cxn ang="0">
                <a:pos x="connsiteX2" y="connsiteY2"/>
              </a:cxn>
              <a:cxn ang="0">
                <a:pos x="connsiteX3" y="connsiteY3"/>
              </a:cxn>
            </a:cxnLst>
            <a:rect l="l" t="t" r="r" b="b"/>
            <a:pathLst>
              <a:path w="914400" h="1862667">
                <a:moveTo>
                  <a:pt x="914400" y="0"/>
                </a:moveTo>
                <a:lnTo>
                  <a:pt x="914400" y="423334"/>
                </a:lnTo>
                <a:lnTo>
                  <a:pt x="16933" y="440267"/>
                </a:lnTo>
                <a:lnTo>
                  <a:pt x="0" y="1862667"/>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Freeform 60"/>
          <p:cNvSpPr/>
          <p:nvPr/>
        </p:nvSpPr>
        <p:spPr>
          <a:xfrm>
            <a:off x="1625600" y="728133"/>
            <a:ext cx="6358467" cy="211667"/>
          </a:xfrm>
          <a:custGeom>
            <a:avLst/>
            <a:gdLst>
              <a:gd name="connsiteX0" fmla="*/ 0 w 6358467"/>
              <a:gd name="connsiteY0" fmla="*/ 194734 h 211667"/>
              <a:gd name="connsiteX1" fmla="*/ 0 w 6358467"/>
              <a:gd name="connsiteY1" fmla="*/ 0 h 211667"/>
              <a:gd name="connsiteX2" fmla="*/ 6358467 w 6358467"/>
              <a:gd name="connsiteY2" fmla="*/ 8467 h 211667"/>
              <a:gd name="connsiteX3" fmla="*/ 6350000 w 6358467"/>
              <a:gd name="connsiteY3" fmla="*/ 211667 h 211667"/>
            </a:gdLst>
            <a:ahLst/>
            <a:cxnLst>
              <a:cxn ang="0">
                <a:pos x="connsiteX0" y="connsiteY0"/>
              </a:cxn>
              <a:cxn ang="0">
                <a:pos x="connsiteX1" y="connsiteY1"/>
              </a:cxn>
              <a:cxn ang="0">
                <a:pos x="connsiteX2" y="connsiteY2"/>
              </a:cxn>
              <a:cxn ang="0">
                <a:pos x="connsiteX3" y="connsiteY3"/>
              </a:cxn>
            </a:cxnLst>
            <a:rect l="l" t="t" r="r" b="b"/>
            <a:pathLst>
              <a:path w="6358467" h="211667">
                <a:moveTo>
                  <a:pt x="0" y="194734"/>
                </a:moveTo>
                <a:lnTo>
                  <a:pt x="0" y="0"/>
                </a:lnTo>
                <a:lnTo>
                  <a:pt x="6358467" y="8467"/>
                </a:lnTo>
                <a:lnTo>
                  <a:pt x="6350000" y="211667"/>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3" name="Straight Connector 62"/>
          <p:cNvCxnSpPr/>
          <p:nvPr/>
        </p:nvCxnSpPr>
        <p:spPr>
          <a:xfrm>
            <a:off x="3758943" y="728133"/>
            <a:ext cx="0" cy="21166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7984067" y="1453833"/>
            <a:ext cx="0" cy="2624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9" name="Freeform 68"/>
          <p:cNvSpPr/>
          <p:nvPr/>
        </p:nvSpPr>
        <p:spPr>
          <a:xfrm>
            <a:off x="4622800" y="2362200"/>
            <a:ext cx="6545943" cy="177800"/>
          </a:xfrm>
          <a:custGeom>
            <a:avLst/>
            <a:gdLst>
              <a:gd name="connsiteX0" fmla="*/ 8467 w 6545943"/>
              <a:gd name="connsiteY0" fmla="*/ 177800 h 177800"/>
              <a:gd name="connsiteX1" fmla="*/ 0 w 6545943"/>
              <a:gd name="connsiteY1" fmla="*/ 0 h 177800"/>
              <a:gd name="connsiteX2" fmla="*/ 6545943 w 6545943"/>
              <a:gd name="connsiteY2" fmla="*/ 21771 h 177800"/>
              <a:gd name="connsiteX3" fmla="*/ 6535057 w 6545943"/>
              <a:gd name="connsiteY3" fmla="*/ 174171 h 177800"/>
            </a:gdLst>
            <a:ahLst/>
            <a:cxnLst>
              <a:cxn ang="0">
                <a:pos x="connsiteX0" y="connsiteY0"/>
              </a:cxn>
              <a:cxn ang="0">
                <a:pos x="connsiteX1" y="connsiteY1"/>
              </a:cxn>
              <a:cxn ang="0">
                <a:pos x="connsiteX2" y="connsiteY2"/>
              </a:cxn>
              <a:cxn ang="0">
                <a:pos x="connsiteX3" y="connsiteY3"/>
              </a:cxn>
            </a:cxnLst>
            <a:rect l="l" t="t" r="r" b="b"/>
            <a:pathLst>
              <a:path w="6545943" h="177800">
                <a:moveTo>
                  <a:pt x="8467" y="177800"/>
                </a:moveTo>
                <a:lnTo>
                  <a:pt x="0" y="0"/>
                </a:lnTo>
                <a:lnTo>
                  <a:pt x="6545943" y="21771"/>
                </a:lnTo>
                <a:lnTo>
                  <a:pt x="6535057" y="174171"/>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0" name="Straight Connector 79"/>
          <p:cNvCxnSpPr>
            <a:endCxn id="44" idx="0"/>
          </p:cNvCxnSpPr>
          <p:nvPr/>
        </p:nvCxnSpPr>
        <p:spPr>
          <a:xfrm flipH="1">
            <a:off x="6207563" y="2362200"/>
            <a:ext cx="2044" cy="1740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7831698" y="2355547"/>
            <a:ext cx="2044" cy="1740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9549060" y="2384640"/>
            <a:ext cx="2044" cy="1740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6" name="Freeform 85"/>
          <p:cNvSpPr/>
          <p:nvPr/>
        </p:nvSpPr>
        <p:spPr>
          <a:xfrm>
            <a:off x="4397433" y="3117273"/>
            <a:ext cx="191192" cy="241069"/>
          </a:xfrm>
          <a:custGeom>
            <a:avLst/>
            <a:gdLst>
              <a:gd name="connsiteX0" fmla="*/ 191192 w 191192"/>
              <a:gd name="connsiteY0" fmla="*/ 0 h 241069"/>
              <a:gd name="connsiteX1" fmla="*/ 191192 w 191192"/>
              <a:gd name="connsiteY1" fmla="*/ 133003 h 241069"/>
              <a:gd name="connsiteX2" fmla="*/ 0 w 191192"/>
              <a:gd name="connsiteY2" fmla="*/ 133003 h 241069"/>
              <a:gd name="connsiteX3" fmla="*/ 0 w 191192"/>
              <a:gd name="connsiteY3" fmla="*/ 241069 h 241069"/>
            </a:gdLst>
            <a:ahLst/>
            <a:cxnLst>
              <a:cxn ang="0">
                <a:pos x="connsiteX0" y="connsiteY0"/>
              </a:cxn>
              <a:cxn ang="0">
                <a:pos x="connsiteX1" y="connsiteY1"/>
              </a:cxn>
              <a:cxn ang="0">
                <a:pos x="connsiteX2" y="connsiteY2"/>
              </a:cxn>
              <a:cxn ang="0">
                <a:pos x="connsiteX3" y="connsiteY3"/>
              </a:cxn>
            </a:cxnLst>
            <a:rect l="l" t="t" r="r" b="b"/>
            <a:pathLst>
              <a:path w="191192" h="241069">
                <a:moveTo>
                  <a:pt x="191192" y="0"/>
                </a:moveTo>
                <a:lnTo>
                  <a:pt x="191192" y="133003"/>
                </a:lnTo>
                <a:lnTo>
                  <a:pt x="0" y="133003"/>
                </a:lnTo>
                <a:lnTo>
                  <a:pt x="0" y="241069"/>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7" name="Freeform 86"/>
          <p:cNvSpPr/>
          <p:nvPr/>
        </p:nvSpPr>
        <p:spPr>
          <a:xfrm>
            <a:off x="6011587" y="3111199"/>
            <a:ext cx="191192" cy="241069"/>
          </a:xfrm>
          <a:custGeom>
            <a:avLst/>
            <a:gdLst>
              <a:gd name="connsiteX0" fmla="*/ 191192 w 191192"/>
              <a:gd name="connsiteY0" fmla="*/ 0 h 241069"/>
              <a:gd name="connsiteX1" fmla="*/ 191192 w 191192"/>
              <a:gd name="connsiteY1" fmla="*/ 133003 h 241069"/>
              <a:gd name="connsiteX2" fmla="*/ 0 w 191192"/>
              <a:gd name="connsiteY2" fmla="*/ 133003 h 241069"/>
              <a:gd name="connsiteX3" fmla="*/ 0 w 191192"/>
              <a:gd name="connsiteY3" fmla="*/ 241069 h 241069"/>
            </a:gdLst>
            <a:ahLst/>
            <a:cxnLst>
              <a:cxn ang="0">
                <a:pos x="connsiteX0" y="connsiteY0"/>
              </a:cxn>
              <a:cxn ang="0">
                <a:pos x="connsiteX1" y="connsiteY1"/>
              </a:cxn>
              <a:cxn ang="0">
                <a:pos x="connsiteX2" y="connsiteY2"/>
              </a:cxn>
              <a:cxn ang="0">
                <a:pos x="connsiteX3" y="connsiteY3"/>
              </a:cxn>
            </a:cxnLst>
            <a:rect l="l" t="t" r="r" b="b"/>
            <a:pathLst>
              <a:path w="191192" h="241069">
                <a:moveTo>
                  <a:pt x="191192" y="0"/>
                </a:moveTo>
                <a:lnTo>
                  <a:pt x="191192" y="133003"/>
                </a:lnTo>
                <a:lnTo>
                  <a:pt x="0" y="133003"/>
                </a:lnTo>
                <a:lnTo>
                  <a:pt x="0" y="241069"/>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8" name="Freeform 87"/>
          <p:cNvSpPr/>
          <p:nvPr/>
        </p:nvSpPr>
        <p:spPr>
          <a:xfrm>
            <a:off x="7696730" y="3111199"/>
            <a:ext cx="191192" cy="241069"/>
          </a:xfrm>
          <a:custGeom>
            <a:avLst/>
            <a:gdLst>
              <a:gd name="connsiteX0" fmla="*/ 191192 w 191192"/>
              <a:gd name="connsiteY0" fmla="*/ 0 h 241069"/>
              <a:gd name="connsiteX1" fmla="*/ 191192 w 191192"/>
              <a:gd name="connsiteY1" fmla="*/ 133003 h 241069"/>
              <a:gd name="connsiteX2" fmla="*/ 0 w 191192"/>
              <a:gd name="connsiteY2" fmla="*/ 133003 h 241069"/>
              <a:gd name="connsiteX3" fmla="*/ 0 w 191192"/>
              <a:gd name="connsiteY3" fmla="*/ 241069 h 241069"/>
            </a:gdLst>
            <a:ahLst/>
            <a:cxnLst>
              <a:cxn ang="0">
                <a:pos x="connsiteX0" y="connsiteY0"/>
              </a:cxn>
              <a:cxn ang="0">
                <a:pos x="connsiteX1" y="connsiteY1"/>
              </a:cxn>
              <a:cxn ang="0">
                <a:pos x="connsiteX2" y="connsiteY2"/>
              </a:cxn>
              <a:cxn ang="0">
                <a:pos x="connsiteX3" y="connsiteY3"/>
              </a:cxn>
            </a:cxnLst>
            <a:rect l="l" t="t" r="r" b="b"/>
            <a:pathLst>
              <a:path w="191192" h="241069">
                <a:moveTo>
                  <a:pt x="191192" y="0"/>
                </a:moveTo>
                <a:lnTo>
                  <a:pt x="191192" y="133003"/>
                </a:lnTo>
                <a:lnTo>
                  <a:pt x="0" y="133003"/>
                </a:lnTo>
                <a:lnTo>
                  <a:pt x="0" y="241069"/>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9" name="Freeform 88"/>
          <p:cNvSpPr/>
          <p:nvPr/>
        </p:nvSpPr>
        <p:spPr>
          <a:xfrm>
            <a:off x="9435859" y="3087122"/>
            <a:ext cx="191192" cy="241069"/>
          </a:xfrm>
          <a:custGeom>
            <a:avLst/>
            <a:gdLst>
              <a:gd name="connsiteX0" fmla="*/ 191192 w 191192"/>
              <a:gd name="connsiteY0" fmla="*/ 0 h 241069"/>
              <a:gd name="connsiteX1" fmla="*/ 191192 w 191192"/>
              <a:gd name="connsiteY1" fmla="*/ 133003 h 241069"/>
              <a:gd name="connsiteX2" fmla="*/ 0 w 191192"/>
              <a:gd name="connsiteY2" fmla="*/ 133003 h 241069"/>
              <a:gd name="connsiteX3" fmla="*/ 0 w 191192"/>
              <a:gd name="connsiteY3" fmla="*/ 241069 h 241069"/>
            </a:gdLst>
            <a:ahLst/>
            <a:cxnLst>
              <a:cxn ang="0">
                <a:pos x="connsiteX0" y="connsiteY0"/>
              </a:cxn>
              <a:cxn ang="0">
                <a:pos x="connsiteX1" y="connsiteY1"/>
              </a:cxn>
              <a:cxn ang="0">
                <a:pos x="connsiteX2" y="connsiteY2"/>
              </a:cxn>
              <a:cxn ang="0">
                <a:pos x="connsiteX3" y="connsiteY3"/>
              </a:cxn>
            </a:cxnLst>
            <a:rect l="l" t="t" r="r" b="b"/>
            <a:pathLst>
              <a:path w="191192" h="241069">
                <a:moveTo>
                  <a:pt x="191192" y="0"/>
                </a:moveTo>
                <a:lnTo>
                  <a:pt x="191192" y="133003"/>
                </a:lnTo>
                <a:lnTo>
                  <a:pt x="0" y="133003"/>
                </a:lnTo>
                <a:lnTo>
                  <a:pt x="0" y="241069"/>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Freeform 89"/>
          <p:cNvSpPr/>
          <p:nvPr/>
        </p:nvSpPr>
        <p:spPr>
          <a:xfrm>
            <a:off x="11166352" y="3078463"/>
            <a:ext cx="191192" cy="241069"/>
          </a:xfrm>
          <a:custGeom>
            <a:avLst/>
            <a:gdLst>
              <a:gd name="connsiteX0" fmla="*/ 191192 w 191192"/>
              <a:gd name="connsiteY0" fmla="*/ 0 h 241069"/>
              <a:gd name="connsiteX1" fmla="*/ 191192 w 191192"/>
              <a:gd name="connsiteY1" fmla="*/ 133003 h 241069"/>
              <a:gd name="connsiteX2" fmla="*/ 0 w 191192"/>
              <a:gd name="connsiteY2" fmla="*/ 133003 h 241069"/>
              <a:gd name="connsiteX3" fmla="*/ 0 w 191192"/>
              <a:gd name="connsiteY3" fmla="*/ 241069 h 241069"/>
            </a:gdLst>
            <a:ahLst/>
            <a:cxnLst>
              <a:cxn ang="0">
                <a:pos x="connsiteX0" y="connsiteY0"/>
              </a:cxn>
              <a:cxn ang="0">
                <a:pos x="connsiteX1" y="connsiteY1"/>
              </a:cxn>
              <a:cxn ang="0">
                <a:pos x="connsiteX2" y="connsiteY2"/>
              </a:cxn>
              <a:cxn ang="0">
                <a:pos x="connsiteX3" y="connsiteY3"/>
              </a:cxn>
            </a:cxnLst>
            <a:rect l="l" t="t" r="r" b="b"/>
            <a:pathLst>
              <a:path w="191192" h="241069">
                <a:moveTo>
                  <a:pt x="191192" y="0"/>
                </a:moveTo>
                <a:lnTo>
                  <a:pt x="191192" y="133003"/>
                </a:lnTo>
                <a:lnTo>
                  <a:pt x="0" y="133003"/>
                </a:lnTo>
                <a:lnTo>
                  <a:pt x="0" y="241069"/>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06151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98475" y="1056966"/>
          <a:ext cx="11971607" cy="5501061"/>
        </p:xfrm>
        <a:graphic>
          <a:graphicData uri="http://schemas.openxmlformats.org/drawingml/2006/table">
            <a:tbl>
              <a:tblPr/>
              <a:tblGrid>
                <a:gridCol w="2505686"/>
                <a:gridCol w="1179147"/>
                <a:gridCol w="1195523"/>
                <a:gridCol w="1130015"/>
                <a:gridCol w="1228276"/>
                <a:gridCol w="1113638"/>
                <a:gridCol w="1162768"/>
                <a:gridCol w="1130015"/>
                <a:gridCol w="1326539"/>
              </a:tblGrid>
              <a:tr h="338817">
                <a:tc rowSpan="2">
                  <a:txBody>
                    <a:bodyPr/>
                    <a:lstStyle/>
                    <a:p>
                      <a:pPr algn="ctr" fontAlgn="ctr"/>
                      <a:r>
                        <a:rPr lang="en-US" sz="2400" b="0" i="0" u="none" strike="noStrike" dirty="0" smtClean="0">
                          <a:solidFill>
                            <a:schemeClr val="bg1"/>
                          </a:solidFill>
                          <a:effectLst/>
                          <a:latin typeface="+mn-lt"/>
                          <a:ea typeface="Times" charset="0"/>
                          <a:cs typeface="Times" charset="0"/>
                        </a:rPr>
                        <a:t>Indicators</a:t>
                      </a:r>
                      <a:endParaRPr lang="en-US" sz="2400" b="0" i="0" u="none" strike="noStrike" dirty="0">
                        <a:solidFill>
                          <a:schemeClr val="bg1"/>
                        </a:solidFill>
                        <a:effectLst/>
                        <a:latin typeface="+mn-lt"/>
                        <a:ea typeface="Times" charset="0"/>
                        <a:cs typeface="Times" charset="0"/>
                      </a:endParaRPr>
                    </a:p>
                  </a:txBody>
                  <a:tcPr marL="12257" marR="12257" marT="122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fontAlgn="ctr"/>
                      <a:r>
                        <a:rPr lang="en-US" sz="2400" b="0" i="0" u="none" strike="noStrike">
                          <a:solidFill>
                            <a:schemeClr val="bg1"/>
                          </a:solidFill>
                          <a:effectLst/>
                          <a:latin typeface="+mn-lt"/>
                          <a:ea typeface="Times" charset="0"/>
                          <a:cs typeface="Times" charset="0"/>
                        </a:rPr>
                        <a:t>Baseline</a:t>
                      </a:r>
                    </a:p>
                  </a:txBody>
                  <a:tcPr marL="12257" marR="12257" marT="122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50000"/>
                      </a:schemeClr>
                    </a:solidFill>
                  </a:tcPr>
                </a:tc>
                <a:tc gridSpan="7">
                  <a:txBody>
                    <a:bodyPr/>
                    <a:lstStyle/>
                    <a:p>
                      <a:pPr algn="ctr" fontAlgn="ctr"/>
                      <a:r>
                        <a:rPr lang="en-US" sz="2400" b="0" i="0" u="none" strike="noStrike" dirty="0" smtClean="0">
                          <a:solidFill>
                            <a:schemeClr val="bg1"/>
                          </a:solidFill>
                          <a:effectLst/>
                          <a:latin typeface="+mn-lt"/>
                          <a:ea typeface="Times" charset="0"/>
                          <a:cs typeface="Times" charset="0"/>
                        </a:rPr>
                        <a:t>Targets</a:t>
                      </a:r>
                      <a:endParaRPr lang="sk-SK" sz="2400" b="0" i="0" u="none" strike="noStrike" dirty="0">
                        <a:solidFill>
                          <a:schemeClr val="bg1"/>
                        </a:solidFill>
                        <a:effectLst/>
                        <a:latin typeface="+mn-lt"/>
                        <a:ea typeface="Times" charset="0"/>
                        <a:cs typeface="Times" charset="0"/>
                      </a:endParaRPr>
                    </a:p>
                  </a:txBody>
                  <a:tcPr marL="12257" marR="12257" marT="12257" marB="0" anchor="ctr">
                    <a:lnL w="1270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817">
                <a:tc vMerge="1">
                  <a:txBody>
                    <a:bodyPr/>
                    <a:lstStyle/>
                    <a:p>
                      <a:pPr algn="ctr" fontAlgn="ctr"/>
                      <a:endParaRPr lang="sk-SK" sz="2000" b="1" i="0" u="none" strike="noStrike" dirty="0">
                        <a:solidFill>
                          <a:srgbClr val="000000"/>
                        </a:solidFill>
                        <a:effectLst/>
                        <a:latin typeface="Times" charset="0"/>
                        <a:ea typeface="Times" charset="0"/>
                        <a:cs typeface="Times" charset="0"/>
                      </a:endParaRPr>
                    </a:p>
                  </a:txBody>
                  <a:tcPr marL="12257" marR="12257" marT="122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s-IS" sz="2400" b="0" i="0" u="none" strike="noStrike">
                          <a:solidFill>
                            <a:schemeClr val="bg1"/>
                          </a:solidFill>
                          <a:effectLst/>
                          <a:latin typeface="+mn-lt"/>
                          <a:ea typeface="Times" charset="0"/>
                          <a:cs typeface="Times" charset="0"/>
                        </a:rPr>
                        <a:t>2015</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fontAlgn="b"/>
                      <a:r>
                        <a:rPr lang="is-IS" sz="2400" b="0" i="0" u="none" strike="noStrike" dirty="0">
                          <a:solidFill>
                            <a:schemeClr val="bg1"/>
                          </a:solidFill>
                          <a:effectLst/>
                          <a:latin typeface="+mn-lt"/>
                          <a:ea typeface="Times" charset="0"/>
                          <a:cs typeface="Times" charset="0"/>
                        </a:rPr>
                        <a:t>2016</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fontAlgn="b"/>
                      <a:r>
                        <a:rPr lang="is-IS" sz="2400" b="0" i="0" u="none" strike="noStrike" dirty="0">
                          <a:solidFill>
                            <a:schemeClr val="bg1"/>
                          </a:solidFill>
                          <a:effectLst/>
                          <a:latin typeface="+mn-lt"/>
                          <a:ea typeface="Times" charset="0"/>
                          <a:cs typeface="Times" charset="0"/>
                        </a:rPr>
                        <a:t>2017</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fontAlgn="b"/>
                      <a:r>
                        <a:rPr lang="is-IS" sz="2400" b="0" i="0" u="none" strike="noStrike" dirty="0">
                          <a:solidFill>
                            <a:schemeClr val="bg1"/>
                          </a:solidFill>
                          <a:effectLst/>
                          <a:latin typeface="+mn-lt"/>
                          <a:ea typeface="Times" charset="0"/>
                          <a:cs typeface="Times" charset="0"/>
                        </a:rPr>
                        <a:t>2018</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fontAlgn="b"/>
                      <a:r>
                        <a:rPr lang="is-IS" sz="2400" b="0" i="0" u="none" strike="noStrike" dirty="0">
                          <a:solidFill>
                            <a:schemeClr val="bg1"/>
                          </a:solidFill>
                          <a:effectLst/>
                          <a:latin typeface="+mn-lt"/>
                          <a:ea typeface="Times" charset="0"/>
                          <a:cs typeface="Times" charset="0"/>
                        </a:rPr>
                        <a:t>2019</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fontAlgn="b"/>
                      <a:r>
                        <a:rPr lang="is-IS" sz="2400" b="0" i="0" u="none" strike="noStrike" dirty="0">
                          <a:solidFill>
                            <a:schemeClr val="bg1"/>
                          </a:solidFill>
                          <a:effectLst/>
                          <a:latin typeface="+mn-lt"/>
                          <a:ea typeface="Times" charset="0"/>
                          <a:cs typeface="Times" charset="0"/>
                        </a:rPr>
                        <a:t>2020</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fontAlgn="b"/>
                      <a:r>
                        <a:rPr lang="en-US" sz="2400" b="0" i="0" u="none" strike="noStrike" dirty="0">
                          <a:solidFill>
                            <a:schemeClr val="bg1"/>
                          </a:solidFill>
                          <a:effectLst/>
                          <a:latin typeface="+mn-lt"/>
                          <a:ea typeface="Times" charset="0"/>
                          <a:cs typeface="Times" charset="0"/>
                        </a:rPr>
                        <a:t>2021</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fontAlgn="b"/>
                      <a:r>
                        <a:rPr lang="is-IS" sz="2400" b="0" i="0" u="none" strike="noStrike" dirty="0">
                          <a:solidFill>
                            <a:schemeClr val="bg1"/>
                          </a:solidFill>
                          <a:effectLst/>
                          <a:latin typeface="+mn-lt"/>
                          <a:ea typeface="Times" charset="0"/>
                          <a:cs typeface="Times" charset="0"/>
                        </a:rPr>
                        <a:t>2022</a:t>
                      </a:r>
                    </a:p>
                  </a:txBody>
                  <a:tcPr marL="12257" marR="12257" marT="12257"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94824">
                <a:tc gridSpan="8">
                  <a:txBody>
                    <a:bodyPr/>
                    <a:lstStyle/>
                    <a:p>
                      <a:pPr algn="l" rtl="0" fontAlgn="b"/>
                      <a:r>
                        <a:rPr lang="en-US" sz="2200" b="0" i="0" u="none" strike="noStrike" dirty="0">
                          <a:solidFill>
                            <a:srgbClr val="000000"/>
                          </a:solidFill>
                          <a:effectLst/>
                          <a:latin typeface="+mn-lt"/>
                          <a:ea typeface="Times" charset="0"/>
                          <a:cs typeface="Times" charset="0"/>
                        </a:rPr>
                        <a:t>By 2022, proportion of School Aged population participating in basic education increased  (Net Enrolment Ratio) </a:t>
                      </a:r>
                    </a:p>
                  </a:txBody>
                  <a:tcPr marL="12257" marR="12257" marT="12257"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rtl="0" fontAlgn="b"/>
                      <a:endParaRPr lang="en-US" sz="1200" b="0" i="1" u="none" strike="noStrike" dirty="0">
                        <a:solidFill>
                          <a:srgbClr val="000000"/>
                        </a:solidFill>
                        <a:effectLst/>
                        <a:latin typeface="+mn-lt"/>
                      </a:endParaRPr>
                    </a:p>
                  </a:txBody>
                  <a:tcPr marL="12257" marR="12257" marT="12257"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931">
                <a:tc>
                  <a:txBody>
                    <a:bodyPr/>
                    <a:lstStyle/>
                    <a:p>
                      <a:pPr algn="l" fontAlgn="ctr"/>
                      <a:r>
                        <a:rPr lang="en-US" sz="2000" b="0" i="0" u="none" strike="noStrike" dirty="0">
                          <a:solidFill>
                            <a:srgbClr val="000000"/>
                          </a:solidFill>
                          <a:effectLst/>
                          <a:latin typeface="+mn-lt"/>
                          <a:ea typeface="Times" charset="0"/>
                          <a:cs typeface="Times" charset="0"/>
                        </a:rPr>
                        <a:t>Kinder</a:t>
                      </a:r>
                    </a:p>
                  </a:txBody>
                  <a:tcPr marL="73544"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74.65%</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77.56%</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a:solidFill>
                            <a:srgbClr val="000000"/>
                          </a:solidFill>
                          <a:effectLst/>
                          <a:latin typeface="+mn-lt"/>
                          <a:ea typeface="Times" charset="0"/>
                          <a:cs typeface="Times" charset="0"/>
                        </a:rPr>
                        <a:t>80.46%</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83.37%</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86.28%</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a:solidFill>
                            <a:srgbClr val="000000"/>
                          </a:solidFill>
                          <a:effectLst/>
                          <a:latin typeface="+mn-lt"/>
                          <a:ea typeface="Times" charset="0"/>
                          <a:cs typeface="Times" charset="0"/>
                        </a:rPr>
                        <a:t>89.19%</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92.09%</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a:solidFill>
                            <a:srgbClr val="000000"/>
                          </a:solidFill>
                          <a:effectLst/>
                          <a:latin typeface="+mn-lt"/>
                          <a:ea typeface="Times" charset="0"/>
                          <a:cs typeface="Times" charset="0"/>
                        </a:rPr>
                        <a:t>95.00%</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r>
              <a:tr h="475941">
                <a:tc>
                  <a:txBody>
                    <a:bodyPr/>
                    <a:lstStyle/>
                    <a:p>
                      <a:pPr algn="l" fontAlgn="ctr"/>
                      <a:r>
                        <a:rPr lang="en-US" sz="2000" b="0" i="0" u="none" strike="noStrike">
                          <a:solidFill>
                            <a:srgbClr val="000000"/>
                          </a:solidFill>
                          <a:effectLst/>
                          <a:latin typeface="+mn-lt"/>
                          <a:ea typeface="Times" charset="0"/>
                          <a:cs typeface="Times" charset="0"/>
                        </a:rPr>
                        <a:t>Elementary</a:t>
                      </a:r>
                    </a:p>
                  </a:txBody>
                  <a:tcPr marL="73544"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91.05%</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91.61%</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92.18%</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a:solidFill>
                            <a:srgbClr val="000000"/>
                          </a:solidFill>
                          <a:effectLst/>
                          <a:latin typeface="+mn-lt"/>
                          <a:ea typeface="Times" charset="0"/>
                          <a:cs typeface="Times" charset="0"/>
                        </a:rPr>
                        <a:t>92.74%</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a:solidFill>
                            <a:srgbClr val="000000"/>
                          </a:solidFill>
                          <a:effectLst/>
                          <a:latin typeface="+mn-lt"/>
                          <a:ea typeface="Times" charset="0"/>
                          <a:cs typeface="Times" charset="0"/>
                        </a:rPr>
                        <a:t>93.31%</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a:solidFill>
                            <a:srgbClr val="000000"/>
                          </a:solidFill>
                          <a:effectLst/>
                          <a:latin typeface="+mn-lt"/>
                          <a:ea typeface="Times" charset="0"/>
                          <a:cs typeface="Times" charset="0"/>
                        </a:rPr>
                        <a:t>93.87%</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a:solidFill>
                            <a:srgbClr val="000000"/>
                          </a:solidFill>
                          <a:effectLst/>
                          <a:latin typeface="+mn-lt"/>
                          <a:ea typeface="Times" charset="0"/>
                          <a:cs typeface="Times" charset="0"/>
                        </a:rPr>
                        <a:t>94.44%</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a:solidFill>
                            <a:srgbClr val="000000"/>
                          </a:solidFill>
                          <a:effectLst/>
                          <a:latin typeface="+mn-lt"/>
                          <a:ea typeface="Times" charset="0"/>
                          <a:cs typeface="Times" charset="0"/>
                        </a:rPr>
                        <a:t>95.00%</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r>
              <a:tr h="472951">
                <a:tc>
                  <a:txBody>
                    <a:bodyPr/>
                    <a:lstStyle/>
                    <a:p>
                      <a:pPr algn="l" fontAlgn="ctr"/>
                      <a:r>
                        <a:rPr lang="en-US" sz="2000" b="0" i="0" u="none" strike="noStrike">
                          <a:solidFill>
                            <a:srgbClr val="000000"/>
                          </a:solidFill>
                          <a:effectLst/>
                          <a:latin typeface="+mn-lt"/>
                          <a:ea typeface="Times" charset="0"/>
                          <a:cs typeface="Times" charset="0"/>
                        </a:rPr>
                        <a:t>Junior High School</a:t>
                      </a:r>
                    </a:p>
                  </a:txBody>
                  <a:tcPr marL="73544"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68.15%</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69.19%</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70.23%</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71.27%</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72.32%</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73.36%</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74.40%</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mr-IN" sz="2000" b="0" i="0" u="none" strike="noStrike" dirty="0">
                          <a:solidFill>
                            <a:srgbClr val="000000"/>
                          </a:solidFill>
                          <a:effectLst/>
                          <a:latin typeface="+mn-lt"/>
                          <a:ea typeface="Times" charset="0"/>
                          <a:cs typeface="Times" charset="0"/>
                        </a:rPr>
                        <a:t>75.44%</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r>
              <a:tr h="436266">
                <a:tc>
                  <a:txBody>
                    <a:bodyPr/>
                    <a:lstStyle/>
                    <a:p>
                      <a:pPr algn="l" fontAlgn="ctr"/>
                      <a:r>
                        <a:rPr lang="en-US" sz="2000" b="0" i="0" u="none" strike="noStrike" dirty="0">
                          <a:solidFill>
                            <a:srgbClr val="000000"/>
                          </a:solidFill>
                          <a:effectLst/>
                          <a:latin typeface="+mn-lt"/>
                          <a:ea typeface="Times" charset="0"/>
                          <a:cs typeface="Times" charset="0"/>
                        </a:rPr>
                        <a:t>Senior High School</a:t>
                      </a:r>
                    </a:p>
                  </a:txBody>
                  <a:tcPr marL="73544"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gridSpan="2">
                  <a:txBody>
                    <a:bodyPr/>
                    <a:lstStyle/>
                    <a:p>
                      <a:pPr algn="l" fontAlgn="ctr"/>
                      <a:r>
                        <a:rPr lang="en-US" sz="2000" b="0" i="0" u="none" strike="noStrike" dirty="0">
                          <a:solidFill>
                            <a:srgbClr val="000000"/>
                          </a:solidFill>
                          <a:effectLst/>
                          <a:latin typeface="+mn-lt"/>
                          <a:ea typeface="Times" charset="0"/>
                          <a:cs typeface="Times" charset="0"/>
                        </a:rPr>
                        <a:t>No Baseline </a:t>
                      </a:r>
                      <a:r>
                        <a:rPr lang="en-US" sz="2000" b="0" i="0" u="none" strike="noStrike" dirty="0" smtClean="0">
                          <a:solidFill>
                            <a:srgbClr val="000000"/>
                          </a:solidFill>
                          <a:effectLst/>
                          <a:latin typeface="+mn-lt"/>
                          <a:ea typeface="Times" charset="0"/>
                          <a:cs typeface="Times" charset="0"/>
                        </a:rPr>
                        <a:t>Yet</a:t>
                      </a:r>
                      <a:r>
                        <a:rPr lang="sk-SK" sz="2000" b="0" i="0" u="none" strike="noStrike" dirty="0">
                          <a:solidFill>
                            <a:srgbClr val="000000"/>
                          </a:solidFill>
                          <a:effectLst/>
                          <a:latin typeface="+mn-lt"/>
                          <a:ea typeface="Times" charset="0"/>
                          <a:cs typeface="Times" charset="0"/>
                        </a:rPr>
                        <a:t> </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hMerge="1">
                  <a:txBody>
                    <a:bodyPr/>
                    <a:lstStyle/>
                    <a:p>
                      <a:pPr algn="ctr" fontAlgn="ctr"/>
                      <a:endParaRPr lang="sk-SK" sz="1600" b="0" i="0" u="none" strike="noStrike">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r>
              <a:tr h="794824">
                <a:tc gridSpan="9">
                  <a:txBody>
                    <a:bodyPr/>
                    <a:lstStyle/>
                    <a:p>
                      <a:pPr algn="l" rtl="0" fontAlgn="b"/>
                      <a:r>
                        <a:rPr lang="en-US" sz="2200" b="0" i="0" u="none" strike="noStrike" dirty="0">
                          <a:solidFill>
                            <a:srgbClr val="000000"/>
                          </a:solidFill>
                          <a:effectLst/>
                          <a:latin typeface="+mn-lt"/>
                          <a:ea typeface="Times" charset="0"/>
                          <a:cs typeface="Times" charset="0"/>
                        </a:rPr>
                        <a:t>By 2022, proportion of Learners who enrolled in Grade 1/Grade7 completing Levels of Education increased (Completion Rate)</a:t>
                      </a:r>
                    </a:p>
                  </a:txBody>
                  <a:tcPr marL="12257" marR="12257" marT="12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3236">
                <a:tc>
                  <a:txBody>
                    <a:bodyPr/>
                    <a:lstStyle/>
                    <a:p>
                      <a:pPr algn="l" fontAlgn="ctr"/>
                      <a:r>
                        <a:rPr lang="en-US" sz="2000" b="0" i="0" u="none" strike="noStrike" dirty="0">
                          <a:solidFill>
                            <a:srgbClr val="000000"/>
                          </a:solidFill>
                          <a:effectLst/>
                          <a:latin typeface="+mn-lt"/>
                          <a:ea typeface="Times" charset="0"/>
                          <a:cs typeface="Times" charset="0"/>
                        </a:rPr>
                        <a:t>Elementary</a:t>
                      </a:r>
                    </a:p>
                  </a:txBody>
                  <a:tcPr marL="73544"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r-HR" sz="2000" b="0" i="0" u="none" strike="noStrike" dirty="0">
                          <a:solidFill>
                            <a:srgbClr val="000000"/>
                          </a:solidFill>
                          <a:effectLst/>
                          <a:latin typeface="+mn-lt"/>
                          <a:ea typeface="Times" charset="0"/>
                          <a:cs typeface="Times" charset="0"/>
                        </a:rPr>
                        <a:t>83.43</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mr-IN" sz="2000" b="0" i="0" u="none" strike="noStrike" dirty="0">
                          <a:solidFill>
                            <a:srgbClr val="000000"/>
                          </a:solidFill>
                          <a:effectLst/>
                          <a:latin typeface="+mn-lt"/>
                          <a:ea typeface="Times" charset="0"/>
                          <a:cs typeface="Times" charset="0"/>
                        </a:rPr>
                        <a:t>84.37%</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mr-IN" sz="2000" b="0" i="0" u="none" strike="noStrike">
                          <a:solidFill>
                            <a:srgbClr val="000000"/>
                          </a:solidFill>
                          <a:effectLst/>
                          <a:latin typeface="+mn-lt"/>
                          <a:ea typeface="Times" charset="0"/>
                          <a:cs typeface="Times" charset="0"/>
                        </a:rPr>
                        <a:t>85.31%</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mr-IN" sz="2000" b="0" i="0" u="none" strike="noStrike">
                          <a:solidFill>
                            <a:srgbClr val="000000"/>
                          </a:solidFill>
                          <a:effectLst/>
                          <a:latin typeface="+mn-lt"/>
                          <a:ea typeface="Times" charset="0"/>
                          <a:cs typeface="Times" charset="0"/>
                        </a:rPr>
                        <a:t>86.25%</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mr-IN" sz="2000" b="0" i="0" u="none" strike="noStrike">
                          <a:solidFill>
                            <a:srgbClr val="000000"/>
                          </a:solidFill>
                          <a:effectLst/>
                          <a:latin typeface="+mn-lt"/>
                          <a:ea typeface="Times" charset="0"/>
                          <a:cs typeface="Times" charset="0"/>
                        </a:rPr>
                        <a:t>87.18%</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mr-IN" sz="2000" b="0" i="0" u="none" strike="noStrike" dirty="0">
                          <a:solidFill>
                            <a:srgbClr val="000000"/>
                          </a:solidFill>
                          <a:effectLst/>
                          <a:latin typeface="+mn-lt"/>
                          <a:ea typeface="Times" charset="0"/>
                          <a:cs typeface="Times" charset="0"/>
                        </a:rPr>
                        <a:t>88.12%</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mr-IN" sz="2000" b="0" i="0" u="none" strike="noStrike">
                          <a:solidFill>
                            <a:srgbClr val="000000"/>
                          </a:solidFill>
                          <a:effectLst/>
                          <a:latin typeface="+mn-lt"/>
                          <a:ea typeface="Times" charset="0"/>
                          <a:cs typeface="Times" charset="0"/>
                        </a:rPr>
                        <a:t>89.06%</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mr-IN" sz="2000" b="0" i="0" u="none" strike="noStrike">
                          <a:solidFill>
                            <a:srgbClr val="000000"/>
                          </a:solidFill>
                          <a:effectLst/>
                          <a:latin typeface="+mn-lt"/>
                          <a:ea typeface="Times" charset="0"/>
                          <a:cs typeface="Times" charset="0"/>
                        </a:rPr>
                        <a:t>90.00%</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r>
              <a:tr h="429237">
                <a:tc>
                  <a:txBody>
                    <a:bodyPr/>
                    <a:lstStyle/>
                    <a:p>
                      <a:pPr algn="l" fontAlgn="ctr"/>
                      <a:r>
                        <a:rPr lang="en-US" sz="2000" b="0" i="0" u="none" strike="noStrike">
                          <a:solidFill>
                            <a:srgbClr val="000000"/>
                          </a:solidFill>
                          <a:effectLst/>
                          <a:latin typeface="+mn-lt"/>
                          <a:ea typeface="Times" charset="0"/>
                          <a:cs typeface="Times" charset="0"/>
                        </a:rPr>
                        <a:t>Junior High School</a:t>
                      </a:r>
                    </a:p>
                  </a:txBody>
                  <a:tcPr marL="73544"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r-HR" sz="2000" b="0" i="0" u="none" strike="noStrike" dirty="0">
                          <a:solidFill>
                            <a:srgbClr val="000000"/>
                          </a:solidFill>
                          <a:effectLst/>
                          <a:latin typeface="+mn-lt"/>
                          <a:ea typeface="Times" charset="0"/>
                          <a:cs typeface="Times" charset="0"/>
                        </a:rPr>
                        <a:t>73.97</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mr-IN" sz="2000" b="0" i="0" u="none" strike="noStrike">
                          <a:solidFill>
                            <a:srgbClr val="000000"/>
                          </a:solidFill>
                          <a:effectLst/>
                          <a:latin typeface="+mn-lt"/>
                          <a:ea typeface="Times" charset="0"/>
                          <a:cs typeface="Times" charset="0"/>
                        </a:rPr>
                        <a:t>76.49%</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mr-IN" sz="2000" b="0" i="0" u="none" strike="noStrike" dirty="0">
                          <a:solidFill>
                            <a:srgbClr val="000000"/>
                          </a:solidFill>
                          <a:effectLst/>
                          <a:latin typeface="+mn-lt"/>
                          <a:ea typeface="Times" charset="0"/>
                          <a:cs typeface="Times" charset="0"/>
                        </a:rPr>
                        <a:t>76.82%</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mr-IN" sz="2000" b="0" i="0" u="none" strike="noStrike">
                          <a:solidFill>
                            <a:srgbClr val="000000"/>
                          </a:solidFill>
                          <a:effectLst/>
                          <a:latin typeface="+mn-lt"/>
                          <a:ea typeface="Times" charset="0"/>
                          <a:cs typeface="Times" charset="0"/>
                        </a:rPr>
                        <a:t>77.15%</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mr-IN" sz="2000" b="0" i="0" u="none" strike="noStrike" dirty="0">
                          <a:solidFill>
                            <a:srgbClr val="000000"/>
                          </a:solidFill>
                          <a:effectLst/>
                          <a:latin typeface="+mn-lt"/>
                          <a:ea typeface="Times" charset="0"/>
                          <a:cs typeface="Times" charset="0"/>
                        </a:rPr>
                        <a:t>77.48%</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mr-IN" sz="2000" b="0" i="0" u="none" strike="noStrike" dirty="0">
                          <a:solidFill>
                            <a:srgbClr val="000000"/>
                          </a:solidFill>
                          <a:effectLst/>
                          <a:latin typeface="+mn-lt"/>
                          <a:ea typeface="Times" charset="0"/>
                          <a:cs typeface="Times" charset="0"/>
                        </a:rPr>
                        <a:t>77.82%</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mr-IN" sz="2000" b="0" i="0" u="none" strike="noStrike" dirty="0">
                          <a:solidFill>
                            <a:srgbClr val="000000"/>
                          </a:solidFill>
                          <a:effectLst/>
                          <a:latin typeface="+mn-lt"/>
                          <a:ea typeface="Times" charset="0"/>
                          <a:cs typeface="Times" charset="0"/>
                        </a:rPr>
                        <a:t>78.15%</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mr-IN" sz="2000" b="0" i="0" u="none" strike="noStrike" dirty="0">
                          <a:solidFill>
                            <a:srgbClr val="000000"/>
                          </a:solidFill>
                          <a:effectLst/>
                          <a:latin typeface="+mn-lt"/>
                          <a:ea typeface="Times" charset="0"/>
                          <a:cs typeface="Times" charset="0"/>
                        </a:rPr>
                        <a:t>78.48%</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r>
              <a:tr h="338817">
                <a:tc>
                  <a:txBody>
                    <a:bodyPr/>
                    <a:lstStyle/>
                    <a:p>
                      <a:pPr algn="l" fontAlgn="ctr"/>
                      <a:r>
                        <a:rPr lang="en-US" sz="2000" b="0" i="0" u="none" strike="noStrike">
                          <a:solidFill>
                            <a:srgbClr val="000000"/>
                          </a:solidFill>
                          <a:effectLst/>
                          <a:latin typeface="+mn-lt"/>
                          <a:ea typeface="Times" charset="0"/>
                          <a:cs typeface="Times" charset="0"/>
                        </a:rPr>
                        <a:t>Senior High School</a:t>
                      </a:r>
                    </a:p>
                  </a:txBody>
                  <a:tcPr marL="73544"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gridSpan="2">
                  <a:txBody>
                    <a:bodyPr/>
                    <a:lstStyle/>
                    <a:p>
                      <a:pPr algn="l" fontAlgn="b"/>
                      <a:r>
                        <a:rPr lang="en-US" sz="2000" b="0" i="0" u="none" strike="noStrike" dirty="0">
                          <a:solidFill>
                            <a:srgbClr val="000000"/>
                          </a:solidFill>
                          <a:effectLst/>
                          <a:latin typeface="+mn-lt"/>
                          <a:ea typeface="Times" charset="0"/>
                          <a:cs typeface="Times" charset="0"/>
                        </a:rPr>
                        <a:t>No Baseline </a:t>
                      </a:r>
                      <a:r>
                        <a:rPr lang="en-US" sz="2000" b="0" i="0" u="none" strike="noStrike" dirty="0" smtClean="0">
                          <a:solidFill>
                            <a:srgbClr val="000000"/>
                          </a:solidFill>
                          <a:effectLst/>
                          <a:latin typeface="+mn-lt"/>
                          <a:ea typeface="Times" charset="0"/>
                          <a:cs typeface="Times" charset="0"/>
                        </a:rPr>
                        <a:t>Yet</a:t>
                      </a:r>
                      <a:r>
                        <a:rPr lang="sk-SK" sz="2000" b="0" i="0" u="none" strike="noStrike" dirty="0">
                          <a:solidFill>
                            <a:srgbClr val="000000"/>
                          </a:solidFill>
                          <a:effectLst/>
                          <a:latin typeface="+mn-lt"/>
                          <a:ea typeface="Times" charset="0"/>
                          <a:cs typeface="Times" charset="0"/>
                        </a:rPr>
                        <a:t> </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pPr algn="ctr" fontAlgn="b"/>
                      <a:endParaRPr lang="sk-SK" sz="1600" b="0" i="0" u="none" strike="noStrike" dirty="0">
                        <a:solidFill>
                          <a:srgbClr val="000000"/>
                        </a:solidFill>
                        <a:effectLst/>
                        <a:latin typeface="Calibri" charset="0"/>
                      </a:endParaRP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sk-SK" sz="2000" b="0" i="0" u="none" strike="noStrike">
                          <a:solidFill>
                            <a:srgbClr val="000000"/>
                          </a:solidFill>
                          <a:effectLst/>
                          <a:latin typeface="+mn-lt"/>
                          <a:ea typeface="Times" charset="0"/>
                          <a:cs typeface="Times" charset="0"/>
                        </a:rPr>
                        <a:t> </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sk-SK" sz="2000" b="0" i="0" u="none" strike="noStrike" dirty="0">
                          <a:solidFill>
                            <a:srgbClr val="000000"/>
                          </a:solidFill>
                          <a:effectLst/>
                          <a:latin typeface="+mn-lt"/>
                          <a:ea typeface="Times" charset="0"/>
                          <a:cs typeface="Times" charset="0"/>
                        </a:rPr>
                        <a:t> </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sk-SK" sz="2000" b="0" i="0" u="none" strike="noStrike" dirty="0">
                          <a:solidFill>
                            <a:srgbClr val="000000"/>
                          </a:solidFill>
                          <a:effectLst/>
                          <a:latin typeface="+mn-lt"/>
                          <a:ea typeface="Times" charset="0"/>
                          <a:cs typeface="Times" charset="0"/>
                        </a:rPr>
                        <a:t> </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sk-SK" sz="2000" b="0" i="0" u="none" strike="noStrike" dirty="0">
                          <a:solidFill>
                            <a:srgbClr val="000000"/>
                          </a:solidFill>
                          <a:effectLst/>
                          <a:latin typeface="+mn-lt"/>
                          <a:ea typeface="Times" charset="0"/>
                          <a:cs typeface="Times" charset="0"/>
                        </a:rPr>
                        <a:t> </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sk-SK" sz="2000" b="0" i="0" u="none" strike="noStrike" dirty="0">
                          <a:solidFill>
                            <a:srgbClr val="000000"/>
                          </a:solidFill>
                          <a:effectLst/>
                          <a:latin typeface="+mn-lt"/>
                          <a:ea typeface="Times" charset="0"/>
                          <a:cs typeface="Times" charset="0"/>
                        </a:rPr>
                        <a:t> </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r>
            </a:tbl>
          </a:graphicData>
        </a:graphic>
      </p:graphicFrame>
      <p:sp>
        <p:nvSpPr>
          <p:cNvPr id="6" name="Title 3"/>
          <p:cNvSpPr>
            <a:spLocks noGrp="1"/>
          </p:cNvSpPr>
          <p:nvPr>
            <p:ph type="title"/>
          </p:nvPr>
        </p:nvSpPr>
        <p:spPr>
          <a:xfrm>
            <a:off x="98474" y="18278"/>
            <a:ext cx="11971605" cy="801529"/>
          </a:xfrm>
          <a:solidFill>
            <a:srgbClr val="002060"/>
          </a:solidFill>
        </p:spPr>
        <p:txBody>
          <a:bodyPr/>
          <a:lstStyle/>
          <a:p>
            <a:pPr algn="ctr"/>
            <a:r>
              <a:rPr lang="en-US" dirty="0" smtClean="0">
                <a:solidFill>
                  <a:schemeClr val="bg1"/>
                </a:solidFill>
              </a:rPr>
              <a:t>PDP Targets for Basic Education (Outcomes)</a:t>
            </a:r>
            <a:endParaRPr lang="en-US" dirty="0">
              <a:solidFill>
                <a:schemeClr val="bg1"/>
              </a:solidFill>
            </a:endParaRPr>
          </a:p>
        </p:txBody>
      </p:sp>
    </p:spTree>
    <p:extLst>
      <p:ext uri="{BB962C8B-B14F-4D97-AF65-F5344CB8AC3E}">
        <p14:creationId xmlns:p14="http://schemas.microsoft.com/office/powerpoint/2010/main" val="1051650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112542" y="1088489"/>
          <a:ext cx="11929402" cy="4641620"/>
        </p:xfrm>
        <a:graphic>
          <a:graphicData uri="http://schemas.openxmlformats.org/drawingml/2006/table">
            <a:tbl>
              <a:tblPr/>
              <a:tblGrid>
                <a:gridCol w="2496853"/>
                <a:gridCol w="1174990"/>
                <a:gridCol w="1191308"/>
                <a:gridCol w="1126031"/>
                <a:gridCol w="1223945"/>
                <a:gridCol w="1109711"/>
                <a:gridCol w="1158669"/>
                <a:gridCol w="1126031"/>
                <a:gridCol w="1321864"/>
              </a:tblGrid>
              <a:tr h="435791">
                <a:tc rowSpan="2">
                  <a:txBody>
                    <a:bodyPr/>
                    <a:lstStyle/>
                    <a:p>
                      <a:pPr algn="ctr" fontAlgn="ctr"/>
                      <a:r>
                        <a:rPr lang="en-US" sz="2400" b="0" i="0" u="none" strike="noStrike" dirty="0" smtClean="0">
                          <a:solidFill>
                            <a:schemeClr val="bg1"/>
                          </a:solidFill>
                          <a:effectLst/>
                          <a:latin typeface="+mn-lt"/>
                        </a:rPr>
                        <a:t>Indicators</a:t>
                      </a:r>
                      <a:endParaRPr lang="en-US" sz="2400" b="0" i="0" u="none" strike="noStrike" dirty="0">
                        <a:solidFill>
                          <a:schemeClr val="bg1"/>
                        </a:solidFill>
                        <a:effectLst/>
                        <a:latin typeface="+mn-lt"/>
                      </a:endParaRPr>
                    </a:p>
                  </a:txBody>
                  <a:tcPr marL="12257" marR="12257" marT="122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2400" b="0" i="0" u="none" strike="noStrike" dirty="0">
                          <a:solidFill>
                            <a:schemeClr val="bg1"/>
                          </a:solidFill>
                          <a:effectLst/>
                          <a:latin typeface="+mn-lt"/>
                        </a:rPr>
                        <a:t>Baseline</a:t>
                      </a:r>
                    </a:p>
                  </a:txBody>
                  <a:tcPr marL="12257" marR="12257" marT="122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gridSpan="7">
                  <a:txBody>
                    <a:bodyPr/>
                    <a:lstStyle/>
                    <a:p>
                      <a:pPr algn="ctr" fontAlgn="ctr"/>
                      <a:r>
                        <a:rPr lang="en-US" sz="2400" b="0" i="0" u="none" strike="noStrike" dirty="0" smtClean="0">
                          <a:solidFill>
                            <a:schemeClr val="bg1"/>
                          </a:solidFill>
                          <a:effectLst/>
                          <a:latin typeface="+mn-lt"/>
                        </a:rPr>
                        <a:t>Targets</a:t>
                      </a:r>
                      <a:endParaRPr lang="sk-SK" sz="2400" b="0" i="0" u="none" strike="noStrike" dirty="0">
                        <a:solidFill>
                          <a:schemeClr val="bg1"/>
                        </a:solidFill>
                        <a:effectLst/>
                        <a:latin typeface="+mn-lt"/>
                      </a:endParaRPr>
                    </a:p>
                  </a:txBody>
                  <a:tcPr marL="12257" marR="12257" marT="12257" marB="0" anchor="ctr">
                    <a:lnL w="1270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sk-SK" sz="1100" b="1" i="0" u="none" strike="noStrike" dirty="0">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791">
                <a:tc vMerge="1">
                  <a:txBody>
                    <a:bodyPr/>
                    <a:lstStyle/>
                    <a:p>
                      <a:pPr algn="ctr" fontAlgn="ctr"/>
                      <a:endParaRPr lang="sk-SK" sz="2000" b="1" i="0" u="none" strike="noStrike" dirty="0">
                        <a:solidFill>
                          <a:srgbClr val="000000"/>
                        </a:solidFill>
                        <a:effectLst/>
                        <a:latin typeface="Calibri" charset="0"/>
                      </a:endParaRPr>
                    </a:p>
                  </a:txBody>
                  <a:tcPr marL="12257" marR="12257" marT="122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s-IS" sz="2400" b="0" i="0" u="none" strike="noStrike" dirty="0">
                          <a:solidFill>
                            <a:schemeClr val="bg1"/>
                          </a:solidFill>
                          <a:effectLst/>
                          <a:latin typeface="+mn-lt"/>
                        </a:rPr>
                        <a:t>2015</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b"/>
                      <a:r>
                        <a:rPr lang="is-IS" sz="2400" b="0" i="0" u="none" strike="noStrike" dirty="0">
                          <a:solidFill>
                            <a:schemeClr val="bg1"/>
                          </a:solidFill>
                          <a:effectLst/>
                          <a:latin typeface="+mn-lt"/>
                        </a:rPr>
                        <a:t>2016</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b"/>
                      <a:r>
                        <a:rPr lang="is-IS" sz="2400" b="0" i="0" u="none" strike="noStrike" dirty="0">
                          <a:solidFill>
                            <a:schemeClr val="bg1"/>
                          </a:solidFill>
                          <a:effectLst/>
                          <a:latin typeface="+mn-lt"/>
                        </a:rPr>
                        <a:t>2017</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b"/>
                      <a:r>
                        <a:rPr lang="is-IS" sz="2400" b="0" i="0" u="none" strike="noStrike" dirty="0">
                          <a:solidFill>
                            <a:schemeClr val="bg1"/>
                          </a:solidFill>
                          <a:effectLst/>
                          <a:latin typeface="+mn-lt"/>
                        </a:rPr>
                        <a:t>2018</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b"/>
                      <a:r>
                        <a:rPr lang="is-IS" sz="2400" b="0" i="0" u="none" strike="noStrike" dirty="0">
                          <a:solidFill>
                            <a:schemeClr val="bg1"/>
                          </a:solidFill>
                          <a:effectLst/>
                          <a:latin typeface="+mn-lt"/>
                        </a:rPr>
                        <a:t>2019</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b"/>
                      <a:r>
                        <a:rPr lang="is-IS" sz="2400" b="0" i="0" u="none" strike="noStrike" dirty="0">
                          <a:solidFill>
                            <a:schemeClr val="bg1"/>
                          </a:solidFill>
                          <a:effectLst/>
                          <a:latin typeface="+mn-lt"/>
                        </a:rPr>
                        <a:t>2020</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b"/>
                      <a:r>
                        <a:rPr lang="en-US" sz="2400" b="0" i="0" u="none" strike="noStrike" dirty="0">
                          <a:solidFill>
                            <a:schemeClr val="bg1"/>
                          </a:solidFill>
                          <a:effectLst/>
                          <a:latin typeface="+mn-lt"/>
                        </a:rPr>
                        <a:t>2021</a:t>
                      </a:r>
                    </a:p>
                  </a:txBody>
                  <a:tcPr marL="12257" marR="12257" marT="12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b"/>
                      <a:r>
                        <a:rPr lang="is-IS" sz="2400" b="0" i="0" u="none" strike="noStrike" dirty="0">
                          <a:solidFill>
                            <a:schemeClr val="bg1"/>
                          </a:solidFill>
                          <a:effectLst/>
                          <a:latin typeface="+mn-lt"/>
                        </a:rPr>
                        <a:t>2022</a:t>
                      </a:r>
                    </a:p>
                  </a:txBody>
                  <a:tcPr marL="12257" marR="12257" marT="12257"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854735">
                <a:tc gridSpan="9">
                  <a:txBody>
                    <a:bodyPr/>
                    <a:lstStyle/>
                    <a:p>
                      <a:pPr algn="l" rtl="0" fontAlgn="b"/>
                      <a:r>
                        <a:rPr lang="en-US" sz="2200" b="0" i="0" u="none" strike="noStrike" dirty="0">
                          <a:solidFill>
                            <a:srgbClr val="000000"/>
                          </a:solidFill>
                          <a:effectLst/>
                          <a:latin typeface="+mn-lt"/>
                          <a:ea typeface="Times" charset="0"/>
                          <a:cs typeface="Times" charset="0"/>
                        </a:rPr>
                        <a:t>By 2022, proportion of students performing at Moving towards mastery, closely approximating mastery and mastered increased from 63.93% to 74.39% </a:t>
                      </a:r>
                    </a:p>
                  </a:txBody>
                  <a:tcPr marL="12257" marR="12257" marT="12257"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0548">
                <a:tc>
                  <a:txBody>
                    <a:bodyPr/>
                    <a:lstStyle/>
                    <a:p>
                      <a:pPr algn="l" fontAlgn="b"/>
                      <a:r>
                        <a:rPr lang="en-US" sz="2400" b="0" i="0" u="none" strike="noStrike" dirty="0">
                          <a:solidFill>
                            <a:srgbClr val="000000"/>
                          </a:solidFill>
                          <a:effectLst/>
                          <a:latin typeface="+mn-lt"/>
                          <a:ea typeface="Times" charset="0"/>
                          <a:cs typeface="Times" charset="0"/>
                        </a:rPr>
                        <a:t>Elementary</a:t>
                      </a:r>
                    </a:p>
                  </a:txBody>
                  <a:tcPr marL="73544"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63.93%</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65.42%</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66.92%</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68.41%</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69.91%</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71.40%</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72.89%</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74.39%</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854735">
                <a:tc gridSpan="9">
                  <a:txBody>
                    <a:bodyPr/>
                    <a:lstStyle/>
                    <a:p>
                      <a:pPr algn="l" rtl="0" fontAlgn="b"/>
                      <a:r>
                        <a:rPr lang="en-US" sz="2200" b="0" i="0" u="none" strike="noStrike" dirty="0">
                          <a:solidFill>
                            <a:srgbClr val="000000"/>
                          </a:solidFill>
                          <a:effectLst/>
                          <a:latin typeface="+mn-lt"/>
                          <a:ea typeface="Times" charset="0"/>
                          <a:cs typeface="Times" charset="0"/>
                        </a:rPr>
                        <a:t>By 2022, proportion of students at low mastery reduced from 14% to 10%, and students at moving towards mastery increased from 14% to 20%</a:t>
                      </a:r>
                    </a:p>
                  </a:txBody>
                  <a:tcPr marL="12257" marR="12257" marT="12257"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3137">
                <a:tc rowSpan="2">
                  <a:txBody>
                    <a:bodyPr/>
                    <a:lstStyle/>
                    <a:p>
                      <a:pPr algn="l" fontAlgn="ctr"/>
                      <a:r>
                        <a:rPr lang="en-US" sz="2400" b="0" i="0" u="none" strike="noStrike" dirty="0">
                          <a:solidFill>
                            <a:srgbClr val="000000"/>
                          </a:solidFill>
                          <a:effectLst/>
                          <a:latin typeface="+mn-lt"/>
                          <a:ea typeface="Times" charset="0"/>
                          <a:cs typeface="Times" charset="0"/>
                        </a:rPr>
                        <a:t>Junior High </a:t>
                      </a:r>
                      <a:r>
                        <a:rPr lang="en-US" sz="2400" b="0" i="0" u="none" strike="noStrike" dirty="0" smtClean="0">
                          <a:solidFill>
                            <a:srgbClr val="000000"/>
                          </a:solidFill>
                          <a:effectLst/>
                          <a:latin typeface="+mn-lt"/>
                          <a:ea typeface="Times" charset="0"/>
                          <a:cs typeface="Times" charset="0"/>
                        </a:rPr>
                        <a:t>School</a:t>
                      </a:r>
                      <a:endParaRPr lang="en-US" sz="2400" b="0" i="0" u="none" strike="noStrike" dirty="0">
                        <a:solidFill>
                          <a:srgbClr val="000000"/>
                        </a:solidFill>
                        <a:effectLst/>
                        <a:latin typeface="+mn-lt"/>
                        <a:ea typeface="Times" charset="0"/>
                        <a:cs typeface="Times" charset="0"/>
                      </a:endParaRPr>
                    </a:p>
                  </a:txBody>
                  <a:tcPr marL="73544"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14.37%</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15.17%</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15.98%</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a:solidFill>
                            <a:srgbClr val="000000"/>
                          </a:solidFill>
                          <a:effectLst/>
                          <a:latin typeface="+mn-lt"/>
                          <a:ea typeface="Times" charset="0"/>
                          <a:cs typeface="Times" charset="0"/>
                        </a:rPr>
                        <a:t>16.78%</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17.59%</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18.39%</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19.20%</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20.00%</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61092">
                <a:tc vMerge="1">
                  <a:txBody>
                    <a:bodyPr/>
                    <a:lstStyle/>
                    <a:p>
                      <a:pPr algn="l" fontAlgn="ctr"/>
                      <a:endParaRPr lang="sk-SK" sz="2000" b="0" i="0" u="none" strike="noStrike" dirty="0">
                        <a:solidFill>
                          <a:srgbClr val="000000"/>
                        </a:solidFill>
                        <a:effectLst/>
                        <a:latin typeface="Times" charset="0"/>
                        <a:ea typeface="Times" charset="0"/>
                        <a:cs typeface="Times" charset="0"/>
                      </a:endParaRPr>
                    </a:p>
                  </a:txBody>
                  <a:tcPr marL="73544"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rtl="0" fontAlgn="b"/>
                      <a:r>
                        <a:rPr lang="mr-IN" sz="2000" b="0" i="0" u="none" strike="noStrike" dirty="0">
                          <a:solidFill>
                            <a:srgbClr val="000000"/>
                          </a:solidFill>
                          <a:effectLst/>
                          <a:latin typeface="+mn-lt"/>
                          <a:ea typeface="Times" charset="0"/>
                          <a:cs typeface="Times" charset="0"/>
                        </a:rPr>
                        <a:t>14.88%</a:t>
                      </a:r>
                    </a:p>
                  </a:txBody>
                  <a:tcPr marL="12257" marR="12257" marT="122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11.92%</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11.72%</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11.51%</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11.31%</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11.11%</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10.90%</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mr-IN" sz="2000" b="0" i="0" u="none" strike="noStrike" dirty="0">
                          <a:solidFill>
                            <a:srgbClr val="000000"/>
                          </a:solidFill>
                          <a:effectLst/>
                          <a:latin typeface="+mn-lt"/>
                          <a:ea typeface="Times" charset="0"/>
                          <a:cs typeface="Times" charset="0"/>
                        </a:rPr>
                        <a:t>10.00%</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35791">
                <a:tc>
                  <a:txBody>
                    <a:bodyPr/>
                    <a:lstStyle/>
                    <a:p>
                      <a:pPr algn="l" fontAlgn="ctr"/>
                      <a:r>
                        <a:rPr lang="en-US" sz="2400" b="0" i="0" u="none" strike="noStrike" dirty="0">
                          <a:solidFill>
                            <a:srgbClr val="000000"/>
                          </a:solidFill>
                          <a:effectLst/>
                          <a:latin typeface="+mn-lt"/>
                          <a:ea typeface="Times" charset="0"/>
                          <a:cs typeface="Times" charset="0"/>
                        </a:rPr>
                        <a:t>Senior High School</a:t>
                      </a:r>
                    </a:p>
                  </a:txBody>
                  <a:tcPr marL="73544"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2">
                  <a:txBody>
                    <a:bodyPr/>
                    <a:lstStyle/>
                    <a:p>
                      <a:pPr algn="l" fontAlgn="ctr"/>
                      <a:r>
                        <a:rPr lang="en-US" sz="2000" b="0" i="0" u="none" strike="noStrike" dirty="0">
                          <a:solidFill>
                            <a:srgbClr val="000000"/>
                          </a:solidFill>
                          <a:effectLst/>
                          <a:latin typeface="+mn-lt"/>
                          <a:ea typeface="Times" charset="0"/>
                          <a:cs typeface="Times" charset="0"/>
                        </a:rPr>
                        <a:t>No Baseline </a:t>
                      </a:r>
                      <a:r>
                        <a:rPr lang="en-US" sz="2000" b="0" i="0" u="none" strike="noStrike" dirty="0" smtClean="0">
                          <a:solidFill>
                            <a:srgbClr val="000000"/>
                          </a:solidFill>
                          <a:effectLst/>
                          <a:latin typeface="+mn-lt"/>
                          <a:ea typeface="Times" charset="0"/>
                          <a:cs typeface="Times" charset="0"/>
                        </a:rPr>
                        <a:t>Yet</a:t>
                      </a:r>
                      <a:endParaRPr lang="en-US" sz="2000" b="0" i="0" u="none" strike="noStrike" dirty="0">
                        <a:solidFill>
                          <a:srgbClr val="000000"/>
                        </a:solidFill>
                        <a:effectLst/>
                        <a:latin typeface="+mn-lt"/>
                        <a:ea typeface="Times" charset="0"/>
                        <a:cs typeface="Times" charset="0"/>
                      </a:endParaRP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algn="ctr" fontAlgn="ctr"/>
                      <a:endParaRPr lang="sk-SK" sz="1600" b="0" i="0" u="none" strike="noStrike">
                        <a:solidFill>
                          <a:srgbClr val="000000"/>
                        </a:solidFill>
                        <a:effectLst/>
                        <a:latin typeface="Calibri" charset="0"/>
                      </a:endParaRPr>
                    </a:p>
                  </a:txBody>
                  <a:tcPr marL="12257" marR="12257" marT="12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sk-SK" sz="2000" b="0" i="0" u="none" strike="noStrike" dirty="0">
                          <a:solidFill>
                            <a:srgbClr val="000000"/>
                          </a:solidFill>
                          <a:effectLst/>
                          <a:latin typeface="+mn-lt"/>
                          <a:ea typeface="Times" charset="0"/>
                          <a:cs typeface="Times" charset="0"/>
                        </a:rPr>
                        <a:t> </a:t>
                      </a:r>
                    </a:p>
                  </a:txBody>
                  <a:tcPr marL="12257" marR="12257" marT="12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bl>
          </a:graphicData>
        </a:graphic>
      </p:graphicFrame>
      <p:sp>
        <p:nvSpPr>
          <p:cNvPr id="6" name="Title 3"/>
          <p:cNvSpPr>
            <a:spLocks noGrp="1"/>
          </p:cNvSpPr>
          <p:nvPr>
            <p:ph type="title"/>
          </p:nvPr>
        </p:nvSpPr>
        <p:spPr>
          <a:xfrm>
            <a:off x="112542" y="18278"/>
            <a:ext cx="11929402" cy="801529"/>
          </a:xfrm>
          <a:solidFill>
            <a:srgbClr val="002060"/>
          </a:solidFill>
        </p:spPr>
        <p:txBody>
          <a:bodyPr/>
          <a:lstStyle/>
          <a:p>
            <a:pPr algn="ctr"/>
            <a:r>
              <a:rPr lang="en-US" dirty="0" smtClean="0">
                <a:solidFill>
                  <a:schemeClr val="bg1"/>
                </a:solidFill>
              </a:rPr>
              <a:t>PDP Targets for Basic Education (Outcomes)</a:t>
            </a:r>
            <a:endParaRPr lang="en-US" dirty="0">
              <a:solidFill>
                <a:schemeClr val="bg1"/>
              </a:solidFill>
            </a:endParaRPr>
          </a:p>
        </p:txBody>
      </p:sp>
    </p:spTree>
    <p:extLst>
      <p:ext uri="{BB962C8B-B14F-4D97-AF65-F5344CB8AC3E}">
        <p14:creationId xmlns:p14="http://schemas.microsoft.com/office/powerpoint/2010/main" val="1297740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normAutofit/>
          </a:bodyPr>
          <a:lstStyle/>
          <a:p>
            <a:pPr algn="ctr" eaLnBrk="1" hangingPunct="1"/>
            <a:r>
              <a:rPr lang="en-PH" altLang="en-US" sz="4800" dirty="0" smtClean="0">
                <a:solidFill>
                  <a:schemeClr val="bg1">
                    <a:lumMod val="95000"/>
                  </a:schemeClr>
                </a:solidFill>
              </a:rPr>
              <a:t>Vision</a:t>
            </a:r>
          </a:p>
        </p:txBody>
      </p:sp>
      <p:sp>
        <p:nvSpPr>
          <p:cNvPr id="7" name="Rectangle 6"/>
          <p:cNvSpPr/>
          <p:nvPr/>
        </p:nvSpPr>
        <p:spPr>
          <a:xfrm>
            <a:off x="1" y="755375"/>
            <a:ext cx="6109252" cy="53538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PH" sz="4000" b="1" dirty="0" smtClean="0">
                <a:solidFill>
                  <a:schemeClr val="bg1"/>
                </a:solidFill>
                <a:latin typeface="+mj-lt"/>
                <a:cs typeface="Arial" panose="020B0604020202020204" pitchFamily="34" charset="0"/>
              </a:rPr>
              <a:t> </a:t>
            </a:r>
            <a:r>
              <a:rPr lang="en-PH" sz="3600" b="1" u="sng" dirty="0" smtClean="0">
                <a:solidFill>
                  <a:schemeClr val="bg1"/>
                </a:solidFill>
                <a:latin typeface="+mj-lt"/>
                <a:cs typeface="Arial" panose="020B0604020202020204" pitchFamily="34" charset="0"/>
              </a:rPr>
              <a:t>Long-Term Vision</a:t>
            </a:r>
            <a:endParaRPr lang="en-PH" sz="3600" b="1" u="sng" dirty="0">
              <a:solidFill>
                <a:schemeClr val="bg1"/>
              </a:solidFill>
              <a:latin typeface="+mj-lt"/>
              <a:cs typeface="Arial" panose="020B0604020202020204" pitchFamily="34" charset="0"/>
            </a:endParaRPr>
          </a:p>
          <a:p>
            <a:pPr lvl="0" algn="ctr"/>
            <a:endParaRPr lang="en-PH" sz="1000" b="1" dirty="0" smtClean="0">
              <a:solidFill>
                <a:schemeClr val="bg1"/>
              </a:solidFill>
              <a:latin typeface="+mj-lt"/>
              <a:ea typeface="Century Gothic" pitchFamily="34" charset="0"/>
              <a:cs typeface="Arial" panose="020B0604020202020204" pitchFamily="34" charset="0"/>
            </a:endParaRPr>
          </a:p>
          <a:p>
            <a:pPr lvl="0" algn="ctr"/>
            <a:r>
              <a:rPr lang="en-PH" sz="2800" dirty="0" smtClean="0">
                <a:solidFill>
                  <a:schemeClr val="bg1"/>
                </a:solidFill>
                <a:ea typeface="Century Gothic" pitchFamily="34" charset="0"/>
                <a:cs typeface="Century Gothic" pitchFamily="34" charset="0"/>
              </a:rPr>
              <a:t>We dream of Filipinos who passionately love their country and whose values and competencies enable them to realize their full potential and contribute meaningfully to building the nation. </a:t>
            </a:r>
          </a:p>
          <a:p>
            <a:pPr lvl="0" algn="ctr"/>
            <a:endParaRPr lang="en-PH" sz="1100" dirty="0">
              <a:solidFill>
                <a:schemeClr val="bg1"/>
              </a:solidFill>
              <a:ea typeface="Century Gothic" pitchFamily="34" charset="0"/>
              <a:cs typeface="Century Gothic" pitchFamily="34" charset="0"/>
            </a:endParaRPr>
          </a:p>
          <a:p>
            <a:pPr lvl="0" algn="ctr"/>
            <a:r>
              <a:rPr lang="en-PH" sz="2800" dirty="0" smtClean="0">
                <a:solidFill>
                  <a:schemeClr val="bg1"/>
                </a:solidFill>
                <a:ea typeface="Century Gothic" pitchFamily="34" charset="0"/>
                <a:cs typeface="Century Gothic" pitchFamily="34" charset="0"/>
              </a:rPr>
              <a:t>As a learner-centered public institution, the Department of Education continuously  improves itself to better serve its stakeholders.</a:t>
            </a:r>
            <a:endParaRPr lang="fil-PH" sz="2800" dirty="0" smtClean="0">
              <a:solidFill>
                <a:schemeClr val="bg1"/>
              </a:solidFill>
            </a:endParaRPr>
          </a:p>
          <a:p>
            <a:pPr algn="ctr"/>
            <a:endParaRPr lang="fil-PH" sz="2400" dirty="0">
              <a:solidFill>
                <a:schemeClr val="bg1"/>
              </a:solidFill>
            </a:endParaRPr>
          </a:p>
        </p:txBody>
      </p:sp>
      <p:sp>
        <p:nvSpPr>
          <p:cNvPr id="8" name="Rectangle 7"/>
          <p:cNvSpPr/>
          <p:nvPr/>
        </p:nvSpPr>
        <p:spPr>
          <a:xfrm>
            <a:off x="6109253" y="755375"/>
            <a:ext cx="6053477" cy="535387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PH" sz="3600" b="1" u="sng" dirty="0" smtClean="0">
                <a:solidFill>
                  <a:schemeClr val="bg1"/>
                </a:solidFill>
                <a:latin typeface="+mj-lt"/>
                <a:cs typeface="Arial" panose="020B0604020202020204" pitchFamily="34" charset="0"/>
              </a:rPr>
              <a:t>Team Vision</a:t>
            </a:r>
          </a:p>
          <a:p>
            <a:pPr algn="ctr">
              <a:defRPr/>
            </a:pPr>
            <a:endParaRPr lang="en-PH" sz="2400" dirty="0">
              <a:solidFill>
                <a:schemeClr val="bg1"/>
              </a:solidFill>
              <a:latin typeface="Arial" panose="020B0604020202020204" pitchFamily="34" charset="0"/>
              <a:ea typeface="Century Gothic" pitchFamily="34" charset="0"/>
              <a:cs typeface="Arial" panose="020B0604020202020204" pitchFamily="34" charset="0"/>
            </a:endParaRPr>
          </a:p>
          <a:p>
            <a:pPr algn="ctr">
              <a:defRPr/>
            </a:pPr>
            <a:r>
              <a:rPr lang="en-US" sz="2800" dirty="0">
                <a:solidFill>
                  <a:schemeClr val="bg1"/>
                </a:solidFill>
              </a:rPr>
              <a:t>By 2022, </a:t>
            </a:r>
            <a:r>
              <a:rPr lang="en-US" sz="2800" dirty="0" err="1">
                <a:solidFill>
                  <a:schemeClr val="bg1"/>
                </a:solidFill>
              </a:rPr>
              <a:t>DepEd</a:t>
            </a:r>
            <a:r>
              <a:rPr lang="en-US" sz="2800" dirty="0">
                <a:solidFill>
                  <a:schemeClr val="bg1"/>
                </a:solidFill>
              </a:rPr>
              <a:t> is a modern, professional, pro-active, nimble, trusted and nurturing institution delivering quality, accessible, relevant and liberating K to 12 Education, enabling our learners to be </a:t>
            </a:r>
          </a:p>
          <a:p>
            <a:pPr algn="ctr">
              <a:defRPr/>
            </a:pPr>
            <a:r>
              <a:rPr lang="en-US" sz="2800" dirty="0">
                <a:solidFill>
                  <a:schemeClr val="bg1"/>
                </a:solidFill>
              </a:rPr>
              <a:t>nation-loving, resilient and competent lifelong learners</a:t>
            </a:r>
          </a:p>
        </p:txBody>
      </p:sp>
      <p:sp>
        <p:nvSpPr>
          <p:cNvPr id="9" name="Title 1"/>
          <p:cNvSpPr txBox="1">
            <a:spLocks/>
          </p:cNvSpPr>
          <p:nvPr/>
        </p:nvSpPr>
        <p:spPr>
          <a:xfrm>
            <a:off x="0" y="5843589"/>
            <a:ext cx="12192001" cy="1004468"/>
          </a:xfrm>
          <a:prstGeom prst="rect">
            <a:avLst/>
          </a:prstGeom>
          <a:solidFill>
            <a:srgbClr val="FFFF00"/>
          </a:solid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100000"/>
              </a:lnSpc>
              <a:spcBef>
                <a:spcPts val="0"/>
              </a:spcBef>
              <a:spcAft>
                <a:spcPts val="0"/>
              </a:spcAft>
              <a:buNone/>
              <a:defRPr sz="4400" b="0" i="0" u="none" strike="noStrike" cap="none">
                <a:solidFill>
                  <a:schemeClr val="lt1"/>
                </a:solidFill>
                <a:latin typeface="Domine"/>
                <a:ea typeface="Domine"/>
                <a:cs typeface="Domine"/>
                <a:sym typeface="Domine"/>
              </a:defRPr>
            </a:lvl1pPr>
            <a:lvl2pPr marL="0" marR="0" lvl="1" indent="0" algn="ctr" rtl="0">
              <a:spcBef>
                <a:spcPts val="0"/>
              </a:spcBef>
              <a:spcAft>
                <a:spcPts val="0"/>
              </a:spcAft>
              <a:buNone/>
              <a:defRPr sz="4400" b="0" i="0" u="none" strike="noStrike" cap="none">
                <a:solidFill>
                  <a:schemeClr val="dk1"/>
                </a:solidFill>
                <a:latin typeface="Domine"/>
                <a:ea typeface="Domine"/>
                <a:cs typeface="Domine"/>
                <a:sym typeface="Domine"/>
              </a:defRPr>
            </a:lvl2pPr>
            <a:lvl3pPr marL="0" marR="0" lvl="2" indent="0" algn="ctr" rtl="0">
              <a:spcBef>
                <a:spcPts val="0"/>
              </a:spcBef>
              <a:spcAft>
                <a:spcPts val="0"/>
              </a:spcAft>
              <a:buNone/>
              <a:defRPr sz="4400" b="0" i="0" u="none" strike="noStrike" cap="none">
                <a:solidFill>
                  <a:schemeClr val="dk1"/>
                </a:solidFill>
                <a:latin typeface="Domine"/>
                <a:ea typeface="Domine"/>
                <a:cs typeface="Domine"/>
                <a:sym typeface="Domine"/>
              </a:defRPr>
            </a:lvl3pPr>
            <a:lvl4pPr marL="0" marR="0" lvl="3" indent="0" algn="ctr" rtl="0">
              <a:spcBef>
                <a:spcPts val="0"/>
              </a:spcBef>
              <a:spcAft>
                <a:spcPts val="0"/>
              </a:spcAft>
              <a:buNone/>
              <a:defRPr sz="4400" b="0" i="0" u="none" strike="noStrike" cap="none">
                <a:solidFill>
                  <a:schemeClr val="dk1"/>
                </a:solidFill>
                <a:latin typeface="Domine"/>
                <a:ea typeface="Domine"/>
                <a:cs typeface="Domine"/>
                <a:sym typeface="Domine"/>
              </a:defRPr>
            </a:lvl4pPr>
            <a:lvl5pPr marL="0" marR="0" lvl="4" indent="0" algn="ctr" rtl="0">
              <a:spcBef>
                <a:spcPts val="0"/>
              </a:spcBef>
              <a:spcAft>
                <a:spcPts val="0"/>
              </a:spcAft>
              <a:buNone/>
              <a:defRPr sz="4400" b="0" i="0" u="none" strike="noStrike" cap="none">
                <a:solidFill>
                  <a:schemeClr val="dk1"/>
                </a:solidFill>
                <a:latin typeface="Domine"/>
                <a:ea typeface="Domine"/>
                <a:cs typeface="Domine"/>
                <a:sym typeface="Domine"/>
              </a:defRPr>
            </a:lvl5pPr>
            <a:lvl6pPr marL="457200" marR="0" lvl="5" indent="0" algn="ctr" rtl="0">
              <a:spcBef>
                <a:spcPts val="0"/>
              </a:spcBef>
              <a:spcAft>
                <a:spcPts val="0"/>
              </a:spcAft>
              <a:buNone/>
              <a:defRPr sz="4400" b="0" i="0" u="none" strike="noStrike" cap="none">
                <a:solidFill>
                  <a:schemeClr val="dk1"/>
                </a:solidFill>
                <a:latin typeface="Domine"/>
                <a:ea typeface="Domine"/>
                <a:cs typeface="Domine"/>
                <a:sym typeface="Domine"/>
              </a:defRPr>
            </a:lvl6pPr>
            <a:lvl7pPr marL="914400" marR="0" lvl="6" indent="0" algn="ctr" rtl="0">
              <a:spcBef>
                <a:spcPts val="0"/>
              </a:spcBef>
              <a:spcAft>
                <a:spcPts val="0"/>
              </a:spcAft>
              <a:buNone/>
              <a:defRPr sz="4400" b="0" i="0" u="none" strike="noStrike" cap="none">
                <a:solidFill>
                  <a:schemeClr val="dk1"/>
                </a:solidFill>
                <a:latin typeface="Domine"/>
                <a:ea typeface="Domine"/>
                <a:cs typeface="Domine"/>
                <a:sym typeface="Domine"/>
              </a:defRPr>
            </a:lvl7pPr>
            <a:lvl8pPr marL="1371600" marR="0" lvl="7" indent="0" algn="ctr" rtl="0">
              <a:spcBef>
                <a:spcPts val="0"/>
              </a:spcBef>
              <a:spcAft>
                <a:spcPts val="0"/>
              </a:spcAft>
              <a:buNone/>
              <a:defRPr sz="4400" b="0" i="0" u="none" strike="noStrike" cap="none">
                <a:solidFill>
                  <a:schemeClr val="dk1"/>
                </a:solidFill>
                <a:latin typeface="Domine"/>
                <a:ea typeface="Domine"/>
                <a:cs typeface="Domine"/>
                <a:sym typeface="Domine"/>
              </a:defRPr>
            </a:lvl8pPr>
            <a:lvl9pPr marL="1828800" marR="0" lvl="8" indent="0" algn="ctr" rtl="0">
              <a:spcBef>
                <a:spcPts val="0"/>
              </a:spcBef>
              <a:spcAft>
                <a:spcPts val="0"/>
              </a:spcAft>
              <a:buNone/>
              <a:defRPr sz="4400" b="0" i="0" u="none" strike="noStrike" cap="none">
                <a:solidFill>
                  <a:schemeClr val="dk1"/>
                </a:solidFill>
                <a:latin typeface="Domine"/>
                <a:ea typeface="Domine"/>
                <a:cs typeface="Domine"/>
                <a:sym typeface="Domine"/>
              </a:defRPr>
            </a:lvl9pPr>
          </a:lstStyle>
          <a:p>
            <a:pPr lvl="0"/>
            <a:r>
              <a:rPr lang="en-PH" sz="3200" b="1" dirty="0">
                <a:solidFill>
                  <a:schemeClr val="tx1"/>
                </a:solidFill>
                <a:latin typeface="+mj-lt"/>
                <a:cs typeface="Arial" panose="020B0604020202020204" pitchFamily="34" charset="0"/>
              </a:rPr>
              <a:t>Core Values</a:t>
            </a:r>
          </a:p>
          <a:p>
            <a:pPr marL="457200" lvl="0" indent="-330200">
              <a:buSzPct val="120000"/>
              <a:buFont typeface="Arial" charset="0"/>
              <a:buChar char="•"/>
            </a:pPr>
            <a:r>
              <a:rPr lang="en-PH" sz="2800" dirty="0" err="1">
                <a:solidFill>
                  <a:schemeClr val="tx1"/>
                </a:solidFill>
              </a:rPr>
              <a:t>Maka-Diyos</a:t>
            </a:r>
            <a:r>
              <a:rPr lang="en-PH" sz="2800" dirty="0">
                <a:solidFill>
                  <a:schemeClr val="tx1"/>
                </a:solidFill>
              </a:rPr>
              <a:t> </a:t>
            </a:r>
            <a:r>
              <a:rPr lang="en-PH" sz="2800" dirty="0">
                <a:solidFill>
                  <a:schemeClr val="tx1"/>
                </a:solidFill>
                <a:sym typeface="Symbol"/>
              </a:rPr>
              <a:t> </a:t>
            </a:r>
            <a:r>
              <a:rPr lang="en-PH" sz="2800" dirty="0" err="1">
                <a:solidFill>
                  <a:schemeClr val="tx1"/>
                </a:solidFill>
              </a:rPr>
              <a:t>Makatao</a:t>
            </a:r>
            <a:r>
              <a:rPr lang="en-PH" sz="2800" dirty="0">
                <a:solidFill>
                  <a:schemeClr val="tx1"/>
                </a:solidFill>
              </a:rPr>
              <a:t> </a:t>
            </a:r>
            <a:r>
              <a:rPr lang="en-PH" sz="2800" dirty="0">
                <a:solidFill>
                  <a:schemeClr val="tx1"/>
                </a:solidFill>
                <a:sym typeface="Symbol"/>
              </a:rPr>
              <a:t> </a:t>
            </a:r>
            <a:r>
              <a:rPr lang="en-PH" sz="2800" dirty="0" err="1">
                <a:solidFill>
                  <a:schemeClr val="tx1"/>
                </a:solidFill>
              </a:rPr>
              <a:t>Makakalikasan</a:t>
            </a:r>
            <a:r>
              <a:rPr lang="en-PH" sz="2800" dirty="0">
                <a:solidFill>
                  <a:schemeClr val="tx1"/>
                </a:solidFill>
              </a:rPr>
              <a:t> </a:t>
            </a:r>
            <a:r>
              <a:rPr lang="en-PH" sz="2800" dirty="0">
                <a:solidFill>
                  <a:schemeClr val="tx1"/>
                </a:solidFill>
                <a:sym typeface="Symbol"/>
              </a:rPr>
              <a:t> </a:t>
            </a:r>
            <a:r>
              <a:rPr lang="en-PH" sz="2800" dirty="0" err="1" smtClean="0">
                <a:solidFill>
                  <a:schemeClr val="tx1"/>
                </a:solidFill>
              </a:rPr>
              <a:t>Makabansa</a:t>
            </a:r>
            <a:endParaRPr lang="en-PH" sz="2800" dirty="0">
              <a:solidFill>
                <a:schemeClr val="tx1"/>
              </a:solidFill>
            </a:endParaRPr>
          </a:p>
        </p:txBody>
      </p:sp>
    </p:spTree>
    <p:extLst>
      <p:ext uri="{BB962C8B-B14F-4D97-AF65-F5344CB8AC3E}">
        <p14:creationId xmlns:p14="http://schemas.microsoft.com/office/powerpoint/2010/main" val="1849047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29"/>
          <p:cNvSpPr txBox="1">
            <a:spLocks noGrp="1"/>
          </p:cNvSpPr>
          <p:nvPr>
            <p:ph type="sldNum" idx="12"/>
          </p:nvPr>
        </p:nvSpPr>
        <p:spPr>
          <a:xfrm>
            <a:off x="8458201" y="6553201"/>
            <a:ext cx="2133599" cy="304799"/>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a:solidFill>
                  <a:schemeClr val="lt1"/>
                </a:solidFill>
                <a:latin typeface="Domine"/>
                <a:ea typeface="Domine"/>
                <a:cs typeface="Domine"/>
                <a:sym typeface="Domine"/>
              </a:rPr>
              <a:pPr>
                <a:buSzPct val="25000"/>
              </a:pPr>
              <a:t>20</a:t>
            </a:fld>
            <a:endParaRPr lang="en-US" dirty="0">
              <a:solidFill>
                <a:schemeClr val="lt1"/>
              </a:solidFill>
              <a:latin typeface="Domine"/>
              <a:ea typeface="Domine"/>
              <a:cs typeface="Domine"/>
              <a:sym typeface="Domine"/>
            </a:endParaRPr>
          </a:p>
        </p:txBody>
      </p:sp>
      <p:pic>
        <p:nvPicPr>
          <p:cNvPr id="5" name="Picture 4" descr="12 steps.jpg"/>
          <p:cNvPicPr>
            <a:picLocks noChangeAspect="1"/>
          </p:cNvPicPr>
          <p:nvPr/>
        </p:nvPicPr>
        <p:blipFill>
          <a:blip r:embed="rId3" cstate="print"/>
          <a:stretch>
            <a:fillRect/>
          </a:stretch>
        </p:blipFill>
        <p:spPr>
          <a:xfrm>
            <a:off x="2362200" y="990600"/>
            <a:ext cx="7624282" cy="4953000"/>
          </a:xfrm>
          <a:prstGeom prst="rect">
            <a:avLst/>
          </a:prstGeom>
          <a:ln>
            <a:noFill/>
          </a:ln>
          <a:effectLst>
            <a:softEdge rad="112500"/>
          </a:effectLst>
        </p:spPr>
      </p:pic>
      <p:grpSp>
        <p:nvGrpSpPr>
          <p:cNvPr id="8" name="Group 7"/>
          <p:cNvGrpSpPr>
            <a:grpSpLocks/>
          </p:cNvGrpSpPr>
          <p:nvPr/>
        </p:nvGrpSpPr>
        <p:grpSpPr bwMode="auto">
          <a:xfrm>
            <a:off x="4495800" y="3962400"/>
            <a:ext cx="7696200" cy="2895600"/>
            <a:chOff x="533400" y="1828800"/>
            <a:chExt cx="8077200" cy="3200400"/>
          </a:xfrm>
        </p:grpSpPr>
        <p:graphicFrame>
          <p:nvGraphicFramePr>
            <p:cNvPr id="9" name="Diagram 8"/>
            <p:cNvGraphicFramePr/>
            <p:nvPr/>
          </p:nvGraphicFramePr>
          <p:xfrm>
            <a:off x="533400" y="1828800"/>
            <a:ext cx="80772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1306901" y="2133600"/>
              <a:ext cx="533400" cy="952788"/>
            </a:xfrm>
            <a:prstGeom prst="rect">
              <a:avLst/>
            </a:prstGeom>
            <a:noFill/>
          </p:spPr>
          <p:txBody>
            <a:bodyPr>
              <a:spAutoFit/>
            </a:bodyPr>
            <a:lstStyle/>
            <a:p>
              <a:pPr algn="ctr">
                <a:defRPr/>
              </a:pPr>
              <a:r>
                <a:rPr lang="en-US" sz="4400" dirty="0">
                  <a:ln w="18415" cmpd="sng">
                    <a:solidFill>
                      <a:srgbClr val="FFFFFF"/>
                    </a:solidFill>
                    <a:prstDash val="solid"/>
                  </a:ln>
                  <a:solidFill>
                    <a:schemeClr val="bg1"/>
                  </a:solidFill>
                  <a:effectLst>
                    <a:outerShdw blurRad="63500" dir="3600000" algn="tl" rotWithShape="0">
                      <a:srgbClr val="000000">
                        <a:alpha val="70000"/>
                      </a:srgbClr>
                    </a:outerShdw>
                  </a:effectLst>
                </a:rPr>
                <a:t>K</a:t>
              </a:r>
            </a:p>
          </p:txBody>
        </p:sp>
        <p:sp>
          <p:nvSpPr>
            <p:cNvPr id="11" name="Rectangle 10"/>
            <p:cNvSpPr/>
            <p:nvPr/>
          </p:nvSpPr>
          <p:spPr>
            <a:xfrm>
              <a:off x="1226389" y="3226207"/>
              <a:ext cx="685801" cy="647896"/>
            </a:xfrm>
            <a:prstGeom prst="rect">
              <a:avLst/>
            </a:prstGeom>
            <a:noFill/>
          </p:spPr>
          <p:txBody>
            <a:bodyPr>
              <a:spAutoFit/>
            </a:bodyPr>
            <a:lstStyle/>
            <a:p>
              <a:pPr algn="ctr">
                <a:defRPr/>
              </a:pPr>
              <a:r>
                <a:rPr lang="fil-PH" sz="2800" dirty="0">
                  <a:ln w="18415" cmpd="sng">
                    <a:solidFill>
                      <a:srgbClr val="FFFFFF"/>
                    </a:solidFill>
                    <a:prstDash val="solid"/>
                  </a:ln>
                  <a:solidFill>
                    <a:schemeClr val="bg1"/>
                  </a:solidFill>
                  <a:effectLst>
                    <a:outerShdw blurRad="63500" dir="3600000" algn="tl" rotWithShape="0">
                      <a:srgbClr val="000000">
                        <a:alpha val="70000"/>
                      </a:srgbClr>
                    </a:outerShdw>
                  </a:effectLst>
                </a:rPr>
                <a:t>to</a:t>
              </a:r>
              <a:endParaRPr lang="en-US"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12" name="Rectangle 11"/>
            <p:cNvSpPr/>
            <p:nvPr/>
          </p:nvSpPr>
          <p:spPr>
            <a:xfrm>
              <a:off x="1150188" y="3962400"/>
              <a:ext cx="914401" cy="724119"/>
            </a:xfrm>
            <a:prstGeom prst="rect">
              <a:avLst/>
            </a:prstGeom>
            <a:noFill/>
          </p:spPr>
          <p:txBody>
            <a:bodyPr>
              <a:spAutoFit/>
            </a:bodyPr>
            <a:lstStyle/>
            <a:p>
              <a:pPr algn="ctr">
                <a:defRPr/>
              </a:pPr>
              <a:r>
                <a:rPr lang="fil-PH" sz="3200" dirty="0">
                  <a:ln w="18415" cmpd="sng">
                    <a:solidFill>
                      <a:srgbClr val="FFFFFF"/>
                    </a:solidFill>
                    <a:prstDash val="solid"/>
                  </a:ln>
                  <a:solidFill>
                    <a:schemeClr val="bg1"/>
                  </a:solidFill>
                  <a:effectLst>
                    <a:outerShdw blurRad="63500" dir="3600000" algn="tl" rotWithShape="0">
                      <a:srgbClr val="000000">
                        <a:alpha val="70000"/>
                      </a:srgbClr>
                    </a:outerShdw>
                  </a:effectLst>
                </a:rPr>
                <a:t>12</a:t>
              </a:r>
              <a:endParaRPr lang="en-US" sz="32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gr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9676475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smtClean="0">
                <a:solidFill>
                  <a:schemeClr val="bg1">
                    <a:lumMod val="95000"/>
                  </a:schemeClr>
                </a:solidFill>
              </a:rPr>
              <a:t>Mission</a:t>
            </a:r>
          </a:p>
        </p:txBody>
      </p:sp>
      <p:sp>
        <p:nvSpPr>
          <p:cNvPr id="7" name="Rectangle 6"/>
          <p:cNvSpPr/>
          <p:nvPr/>
        </p:nvSpPr>
        <p:spPr>
          <a:xfrm>
            <a:off x="212036" y="990599"/>
            <a:ext cx="11754678" cy="563548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PH" sz="900" b="1" dirty="0">
              <a:solidFill>
                <a:schemeClr val="bg1"/>
              </a:solidFill>
              <a:latin typeface="+mj-lt"/>
              <a:cs typeface="Arial" panose="020B0604020202020204" pitchFamily="34" charset="0"/>
            </a:endParaRPr>
          </a:p>
          <a:p>
            <a:pPr lvl="0" algn="ctr"/>
            <a:r>
              <a:rPr lang="en-PH" sz="4000" b="1" dirty="0" smtClean="0">
                <a:solidFill>
                  <a:schemeClr val="bg1"/>
                </a:solidFill>
                <a:latin typeface="+mj-lt"/>
                <a:ea typeface="Century Gothic" pitchFamily="34" charset="0"/>
                <a:cs typeface="Arial" panose="020B0604020202020204" pitchFamily="34" charset="0"/>
              </a:rPr>
              <a:t>  </a:t>
            </a:r>
            <a:r>
              <a:rPr lang="en-PH" sz="3600" dirty="0" smtClean="0">
                <a:solidFill>
                  <a:schemeClr val="bg1"/>
                </a:solidFill>
                <a:ea typeface="Century Gothic" pitchFamily="34" charset="0"/>
                <a:cs typeface="Century Gothic" pitchFamily="34" charset="0"/>
              </a:rPr>
              <a:t>To protect and promote the right of every Filipino to quality, equitable, culture-based and complete basic education where:</a:t>
            </a:r>
          </a:p>
          <a:p>
            <a:pPr lvl="0" algn="ctr"/>
            <a:endParaRPr lang="en-PH" sz="2800" dirty="0" smtClean="0">
              <a:solidFill>
                <a:schemeClr val="bg1"/>
              </a:solidFill>
              <a:ea typeface="Century Gothic" pitchFamily="34" charset="0"/>
              <a:cs typeface="Century Gothic" pitchFamily="34" charset="0"/>
            </a:endParaRPr>
          </a:p>
          <a:p>
            <a:pPr marL="231775" indent="-122238" algn="ctr"/>
            <a:r>
              <a:rPr lang="en-PH" sz="2800" b="1" dirty="0" smtClean="0">
                <a:solidFill>
                  <a:schemeClr val="bg1"/>
                </a:solidFill>
              </a:rPr>
              <a:t>Students</a:t>
            </a:r>
            <a:r>
              <a:rPr lang="en-PH" sz="2800" dirty="0" smtClean="0">
                <a:solidFill>
                  <a:schemeClr val="bg1"/>
                </a:solidFill>
              </a:rPr>
              <a:t> learn in a child-friendly, gender-sensitive, safe and motivating environment;</a:t>
            </a:r>
          </a:p>
          <a:p>
            <a:pPr marL="231775" lvl="1" indent="-122238" algn="ctr"/>
            <a:endParaRPr lang="en-PH" sz="1100" b="1" dirty="0" smtClean="0">
              <a:solidFill>
                <a:schemeClr val="bg1"/>
              </a:solidFill>
            </a:endParaRPr>
          </a:p>
          <a:p>
            <a:pPr marL="231775" lvl="1" indent="-122238" algn="ctr"/>
            <a:r>
              <a:rPr lang="en-PH" sz="2800" b="1" dirty="0" smtClean="0">
                <a:solidFill>
                  <a:schemeClr val="bg1"/>
                </a:solidFill>
              </a:rPr>
              <a:t>Teachers</a:t>
            </a:r>
            <a:r>
              <a:rPr lang="en-PH" sz="2800" dirty="0" smtClean="0">
                <a:solidFill>
                  <a:schemeClr val="bg1"/>
                </a:solidFill>
              </a:rPr>
              <a:t> facilitate learning and constantly nurture every learner;</a:t>
            </a:r>
          </a:p>
          <a:p>
            <a:pPr marL="231775" lvl="1" indent="-122238" algn="ctr"/>
            <a:endParaRPr lang="en-PH" sz="1100" b="1" dirty="0" smtClean="0">
              <a:solidFill>
                <a:schemeClr val="bg1"/>
              </a:solidFill>
            </a:endParaRPr>
          </a:p>
          <a:p>
            <a:pPr marL="231775" lvl="1" indent="-122238" algn="ctr"/>
            <a:r>
              <a:rPr lang="en-PH" sz="2800" b="1" dirty="0" smtClean="0">
                <a:solidFill>
                  <a:schemeClr val="bg1"/>
                </a:solidFill>
              </a:rPr>
              <a:t>Administrators and staff</a:t>
            </a:r>
            <a:r>
              <a:rPr lang="en-PH" sz="2800" dirty="0" smtClean="0">
                <a:solidFill>
                  <a:schemeClr val="bg1"/>
                </a:solidFill>
              </a:rPr>
              <a:t>, as stewards of the institution, ensure an enabling and supportive environment for effective learning to happen; and</a:t>
            </a:r>
          </a:p>
          <a:p>
            <a:pPr marL="231775" lvl="1" indent="-122238" algn="ctr"/>
            <a:endParaRPr lang="en-PH" sz="1100" b="1" dirty="0" smtClean="0">
              <a:solidFill>
                <a:schemeClr val="bg1"/>
              </a:solidFill>
            </a:endParaRPr>
          </a:p>
          <a:p>
            <a:pPr marL="231775" lvl="1" indent="-122238" algn="ctr"/>
            <a:r>
              <a:rPr lang="en-PH" sz="2800" b="1" dirty="0" smtClean="0">
                <a:solidFill>
                  <a:schemeClr val="bg1"/>
                </a:solidFill>
              </a:rPr>
              <a:t>Family, community and other stakeholders </a:t>
            </a:r>
            <a:r>
              <a:rPr lang="en-PH" sz="2800" dirty="0" smtClean="0">
                <a:solidFill>
                  <a:schemeClr val="bg1"/>
                </a:solidFill>
              </a:rPr>
              <a:t>are actively engaged and share responsibility for developing lifelong learners.</a:t>
            </a:r>
          </a:p>
        </p:txBody>
      </p:sp>
    </p:spTree>
    <p:extLst>
      <p:ext uri="{BB962C8B-B14F-4D97-AF65-F5344CB8AC3E}">
        <p14:creationId xmlns:p14="http://schemas.microsoft.com/office/powerpoint/2010/main" val="1805388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12192000" cy="762000"/>
            <a:chOff x="0" y="0"/>
            <a:chExt cx="9180513" cy="762000"/>
          </a:xfrm>
        </p:grpSpPr>
        <p:sp>
          <p:nvSpPr>
            <p:cNvPr id="7" name="Rectangle 6"/>
            <p:cNvSpPr/>
            <p:nvPr/>
          </p:nvSpPr>
          <p:spPr>
            <a:xfrm>
              <a:off x="0" y="0"/>
              <a:ext cx="9144000" cy="762000"/>
            </a:xfrm>
            <a:prstGeom prst="rect">
              <a:avLst/>
            </a:prstGeom>
            <a:solidFill>
              <a:srgbClr val="0946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PH" sz="1200">
                <a:solidFill>
                  <a:prstClr val="white"/>
                </a:solidFill>
                <a:latin typeface="Bodoni MT" panose="02070603080606020203" pitchFamily="18" charset="0"/>
                <a:cs typeface="Arial" panose="020B0604020202020204" pitchFamily="34" charset="0"/>
              </a:endParaRPr>
            </a:p>
          </p:txBody>
        </p:sp>
        <p:sp>
          <p:nvSpPr>
            <p:cNvPr id="8" name="Rectangle 7"/>
            <p:cNvSpPr/>
            <p:nvPr/>
          </p:nvSpPr>
          <p:spPr>
            <a:xfrm>
              <a:off x="36513" y="2077"/>
              <a:ext cx="9144000" cy="646331"/>
            </a:xfrm>
            <a:prstGeom prst="rect">
              <a:avLst/>
            </a:prstGeom>
            <a:noFill/>
          </p:spPr>
          <p:txBody>
            <a:bodyPr wrap="square" lIns="91440" tIns="45720" rIns="91440" bIns="45720">
              <a:spAutoFit/>
            </a:bodyPr>
            <a:lstStyle/>
            <a:p>
              <a:pPr algn="ctr">
                <a:defRPr/>
              </a:pPr>
              <a:r>
                <a:rPr lang="en-US" sz="3600" b="1" dirty="0">
                  <a:ln w="12700">
                    <a:noFill/>
                    <a:prstDash val="solid"/>
                  </a:ln>
                  <a:solidFill>
                    <a:prstClr val="white"/>
                  </a:solidFill>
                  <a:latin typeface="Bodoni MT" panose="02070603080606020203" pitchFamily="18" charset="0"/>
                  <a:cs typeface="Arial" panose="020B0604020202020204" pitchFamily="34" charset="0"/>
                </a:rPr>
                <a:t>Development Frameworks and Priorities</a:t>
              </a:r>
            </a:p>
          </p:txBody>
        </p:sp>
      </p:grpSp>
      <p:sp>
        <p:nvSpPr>
          <p:cNvPr id="3" name="Rectangle 2"/>
          <p:cNvSpPr/>
          <p:nvPr/>
        </p:nvSpPr>
        <p:spPr>
          <a:xfrm>
            <a:off x="3100924" y="1083590"/>
            <a:ext cx="8826619" cy="707886"/>
          </a:xfrm>
          <a:prstGeom prst="rect">
            <a:avLst/>
          </a:prstGeom>
          <a:ln w="28575">
            <a:solidFill>
              <a:schemeClr val="accent1">
                <a:lumMod val="50000"/>
              </a:schemeClr>
            </a:solidFill>
          </a:ln>
        </p:spPr>
        <p:txBody>
          <a:bodyPr wrap="square">
            <a:spAutoFit/>
          </a:bodyPr>
          <a:lstStyle/>
          <a:p>
            <a:r>
              <a:rPr lang="en-PH" sz="2000" dirty="0">
                <a:latin typeface="Arial" charset="0"/>
                <a:ea typeface="Arial" charset="0"/>
                <a:cs typeface="Arial" charset="0"/>
              </a:rPr>
              <a:t>Ensure inclusive and equitable quality education and promote lifelong learning opportunities for all. </a:t>
            </a:r>
          </a:p>
        </p:txBody>
      </p:sp>
      <p:sp>
        <p:nvSpPr>
          <p:cNvPr id="11" name="Rectangle 10"/>
          <p:cNvSpPr/>
          <p:nvPr/>
        </p:nvSpPr>
        <p:spPr>
          <a:xfrm>
            <a:off x="3100926" y="2022494"/>
            <a:ext cx="8826617" cy="923330"/>
          </a:xfrm>
          <a:prstGeom prst="rect">
            <a:avLst/>
          </a:prstGeom>
          <a:ln w="28575">
            <a:solidFill>
              <a:schemeClr val="accent1">
                <a:lumMod val="50000"/>
              </a:schemeClr>
            </a:solidFill>
          </a:ln>
        </p:spPr>
        <p:txBody>
          <a:bodyPr wrap="square">
            <a:spAutoFit/>
          </a:bodyPr>
          <a:lstStyle/>
          <a:p>
            <a:pPr>
              <a:defRPr/>
            </a:pPr>
            <a:r>
              <a:rPr lang="en-PH" dirty="0">
                <a:latin typeface="Arial" panose="020B0604020202020204" pitchFamily="34" charset="0"/>
                <a:cs typeface="Arial" panose="020B0604020202020204" pitchFamily="34" charset="0"/>
              </a:rPr>
              <a:t>The Philippines shall be a country where all citizens are free from hunger and poverty, have equal opportunities, enabled by fair and just society that is governed with order and unity. </a:t>
            </a:r>
          </a:p>
        </p:txBody>
      </p:sp>
      <p:sp>
        <p:nvSpPr>
          <p:cNvPr id="10" name="Rectangle 9"/>
          <p:cNvSpPr/>
          <p:nvPr/>
        </p:nvSpPr>
        <p:spPr>
          <a:xfrm>
            <a:off x="3100925" y="3149549"/>
            <a:ext cx="8826616" cy="707886"/>
          </a:xfrm>
          <a:prstGeom prst="rect">
            <a:avLst/>
          </a:prstGeom>
          <a:ln w="28575">
            <a:solidFill>
              <a:schemeClr val="accent1">
                <a:lumMod val="50000"/>
              </a:schemeClr>
            </a:solidFill>
          </a:ln>
        </p:spPr>
        <p:txBody>
          <a:bodyPr wrap="square">
            <a:spAutoFit/>
          </a:bodyPr>
          <a:lstStyle/>
          <a:p>
            <a:pPr>
              <a:defRPr/>
            </a:pPr>
            <a:r>
              <a:rPr lang="en-PH" sz="2000" dirty="0">
                <a:latin typeface="Arial" panose="020B0604020202020204" pitchFamily="34" charset="0"/>
                <a:cs typeface="Arial" panose="020B0604020202020204" pitchFamily="34" charset="0"/>
              </a:rPr>
              <a:t>Lifelong Learning Opportunities for All: Reducing Inequalities in Human Development</a:t>
            </a:r>
          </a:p>
        </p:txBody>
      </p:sp>
      <p:sp>
        <p:nvSpPr>
          <p:cNvPr id="4" name="Rectangle 3"/>
          <p:cNvSpPr/>
          <p:nvPr/>
        </p:nvSpPr>
        <p:spPr>
          <a:xfrm>
            <a:off x="1831686" y="1083590"/>
            <a:ext cx="1255593" cy="70128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SDG 4</a:t>
            </a:r>
          </a:p>
          <a:p>
            <a:pPr algn="ctr"/>
            <a:r>
              <a:rPr lang="en-US" dirty="0">
                <a:solidFill>
                  <a:schemeClr val="tx1"/>
                </a:solidFill>
              </a:rPr>
              <a:t>2030</a:t>
            </a:r>
          </a:p>
        </p:txBody>
      </p:sp>
      <p:sp>
        <p:nvSpPr>
          <p:cNvPr id="12" name="Rectangle 11"/>
          <p:cNvSpPr/>
          <p:nvPr/>
        </p:nvSpPr>
        <p:spPr>
          <a:xfrm>
            <a:off x="1831685" y="2022494"/>
            <a:ext cx="1255593" cy="889439"/>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Ambisyon</a:t>
            </a:r>
            <a:endParaRPr lang="en-US" dirty="0">
              <a:solidFill>
                <a:schemeClr val="tx1"/>
              </a:solidFill>
            </a:endParaRPr>
          </a:p>
          <a:p>
            <a:pPr algn="ctr"/>
            <a:r>
              <a:rPr lang="en-US" dirty="0" err="1">
                <a:solidFill>
                  <a:schemeClr val="tx1"/>
                </a:solidFill>
              </a:rPr>
              <a:t>Natin</a:t>
            </a:r>
            <a:r>
              <a:rPr lang="en-US" dirty="0">
                <a:solidFill>
                  <a:schemeClr val="tx1"/>
                </a:solidFill>
              </a:rPr>
              <a:t> 2040</a:t>
            </a:r>
          </a:p>
        </p:txBody>
      </p:sp>
      <p:sp>
        <p:nvSpPr>
          <p:cNvPr id="13" name="Rectangle 12"/>
          <p:cNvSpPr/>
          <p:nvPr/>
        </p:nvSpPr>
        <p:spPr>
          <a:xfrm>
            <a:off x="1831684" y="3149549"/>
            <a:ext cx="1255593" cy="70788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PDP</a:t>
            </a:r>
          </a:p>
          <a:p>
            <a:pPr algn="ctr"/>
            <a:r>
              <a:rPr lang="en-US" dirty="0">
                <a:solidFill>
                  <a:schemeClr val="tx1"/>
                </a:solidFill>
              </a:rPr>
              <a:t>2017-2022</a:t>
            </a:r>
          </a:p>
        </p:txBody>
      </p:sp>
      <p:sp>
        <p:nvSpPr>
          <p:cNvPr id="15" name="Rectangle 14"/>
          <p:cNvSpPr/>
          <p:nvPr/>
        </p:nvSpPr>
        <p:spPr>
          <a:xfrm>
            <a:off x="3100925" y="4050153"/>
            <a:ext cx="8826616" cy="861774"/>
          </a:xfrm>
          <a:prstGeom prst="rect">
            <a:avLst/>
          </a:prstGeom>
          <a:ln w="28575">
            <a:solidFill>
              <a:schemeClr val="accent1">
                <a:lumMod val="50000"/>
              </a:schemeClr>
            </a:solidFill>
          </a:ln>
        </p:spPr>
        <p:txBody>
          <a:bodyPr wrap="square">
            <a:spAutoFit/>
          </a:bodyPr>
          <a:lstStyle/>
          <a:p>
            <a:pPr>
              <a:defRPr/>
            </a:pPr>
            <a:r>
              <a:rPr lang="en-PH" sz="2400" dirty="0">
                <a:latin typeface="Arial" panose="020B0604020202020204" pitchFamily="34" charset="0"/>
                <a:cs typeface="Arial" panose="020B0604020202020204" pitchFamily="34" charset="0"/>
              </a:rPr>
              <a:t>Quality, Accessible, Relevant and Liberating </a:t>
            </a:r>
            <a:r>
              <a:rPr lang="en-PH" sz="2400" dirty="0" smtClean="0">
                <a:latin typeface="Arial" panose="020B0604020202020204" pitchFamily="34" charset="0"/>
                <a:cs typeface="Arial" panose="020B0604020202020204" pitchFamily="34" charset="0"/>
              </a:rPr>
              <a:t>Education</a:t>
            </a:r>
          </a:p>
          <a:p>
            <a:pPr>
              <a:defRPr/>
            </a:pPr>
            <a:endParaRPr lang="en-PH" sz="1600" dirty="0">
              <a:latin typeface="Arial" panose="020B0604020202020204" pitchFamily="34" charset="0"/>
              <a:cs typeface="Arial" panose="020B0604020202020204" pitchFamily="34" charset="0"/>
            </a:endParaRPr>
          </a:p>
          <a:p>
            <a:pPr>
              <a:defRPr/>
            </a:pPr>
            <a:endParaRPr lang="en-PH" sz="1000" dirty="0">
              <a:latin typeface="Arial" panose="020B0604020202020204" pitchFamily="34" charset="0"/>
              <a:cs typeface="Arial" panose="020B0604020202020204" pitchFamily="34" charset="0"/>
            </a:endParaRPr>
          </a:p>
        </p:txBody>
      </p:sp>
      <p:sp>
        <p:nvSpPr>
          <p:cNvPr id="16" name="Rectangle 15"/>
          <p:cNvSpPr/>
          <p:nvPr/>
        </p:nvSpPr>
        <p:spPr>
          <a:xfrm>
            <a:off x="1831684" y="4050153"/>
            <a:ext cx="1255593" cy="86304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DepEd</a:t>
            </a:r>
            <a:endParaRPr lang="en-US" dirty="0">
              <a:solidFill>
                <a:schemeClr val="tx1"/>
              </a:solidFill>
            </a:endParaRPr>
          </a:p>
          <a:p>
            <a:pPr algn="ctr"/>
            <a:r>
              <a:rPr lang="en-US" dirty="0">
                <a:solidFill>
                  <a:schemeClr val="tx1"/>
                </a:solidFill>
              </a:rPr>
              <a:t>10 Point</a:t>
            </a:r>
          </a:p>
          <a:p>
            <a:pPr algn="ctr"/>
            <a:r>
              <a:rPr lang="en-US" dirty="0">
                <a:solidFill>
                  <a:schemeClr val="tx1"/>
                </a:solidFill>
              </a:rPr>
              <a:t>Agenda</a:t>
            </a:r>
          </a:p>
        </p:txBody>
      </p:sp>
      <p:sp>
        <p:nvSpPr>
          <p:cNvPr id="18" name="Rectangle 17"/>
          <p:cNvSpPr/>
          <p:nvPr/>
        </p:nvSpPr>
        <p:spPr>
          <a:xfrm>
            <a:off x="3087275" y="5150811"/>
            <a:ext cx="8826619" cy="1015663"/>
          </a:xfrm>
          <a:prstGeom prst="rect">
            <a:avLst/>
          </a:prstGeom>
          <a:ln w="28575">
            <a:solidFill>
              <a:schemeClr val="accent1">
                <a:lumMod val="50000"/>
              </a:schemeClr>
            </a:solidFill>
          </a:ln>
        </p:spPr>
        <p:txBody>
          <a:bodyPr wrap="square">
            <a:spAutoFit/>
          </a:bodyPr>
          <a:lstStyle/>
          <a:p>
            <a:pPr>
              <a:defRPr/>
            </a:pPr>
            <a:r>
              <a:rPr lang="en-US" sz="2000" dirty="0" smtClean="0"/>
              <a:t>By </a:t>
            </a:r>
            <a:r>
              <a:rPr lang="en-US" sz="2000" dirty="0"/>
              <a:t>2022, </a:t>
            </a:r>
            <a:r>
              <a:rPr lang="en-US" sz="2000" dirty="0" err="1"/>
              <a:t>DepEd</a:t>
            </a:r>
            <a:r>
              <a:rPr lang="en-US" sz="2000" dirty="0"/>
              <a:t> is a modern, professional, pro-active, nimble, trusted and nurturing institution delivering quality, accessible, relevant and liberating K to 12 Education, enabling our learners to be </a:t>
            </a:r>
            <a:r>
              <a:rPr lang="en-US" sz="2000" dirty="0" smtClean="0"/>
              <a:t>nation-loving</a:t>
            </a:r>
            <a:r>
              <a:rPr lang="en-US" sz="2000" dirty="0"/>
              <a:t>, resilient and competent lifelong learners</a:t>
            </a:r>
          </a:p>
        </p:txBody>
      </p:sp>
      <p:sp>
        <p:nvSpPr>
          <p:cNvPr id="19" name="Rectangle 18"/>
          <p:cNvSpPr/>
          <p:nvPr/>
        </p:nvSpPr>
        <p:spPr>
          <a:xfrm>
            <a:off x="1818037" y="5150811"/>
            <a:ext cx="1255593" cy="101566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DepEd</a:t>
            </a:r>
            <a:endParaRPr lang="en-US" dirty="0">
              <a:solidFill>
                <a:schemeClr val="tx1"/>
              </a:solidFill>
            </a:endParaRPr>
          </a:p>
          <a:p>
            <a:pPr algn="ctr"/>
            <a:r>
              <a:rPr lang="en-US" dirty="0">
                <a:solidFill>
                  <a:schemeClr val="tx1"/>
                </a:solidFill>
              </a:rPr>
              <a:t>Strat Direction</a:t>
            </a:r>
          </a:p>
          <a:p>
            <a:pPr algn="ctr"/>
            <a:r>
              <a:rPr lang="en-US" dirty="0">
                <a:solidFill>
                  <a:schemeClr val="tx1"/>
                </a:solidFill>
              </a:rPr>
              <a:t>2017-2022</a:t>
            </a:r>
          </a:p>
        </p:txBody>
      </p:sp>
      <p:sp>
        <p:nvSpPr>
          <p:cNvPr id="22" name="Pentagon 21"/>
          <p:cNvSpPr/>
          <p:nvPr/>
        </p:nvSpPr>
        <p:spPr>
          <a:xfrm>
            <a:off x="289487" y="1083589"/>
            <a:ext cx="1433015" cy="705241"/>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283075" y="1101555"/>
            <a:ext cx="1221809" cy="646331"/>
          </a:xfrm>
          <a:prstGeom prst="rect">
            <a:avLst/>
          </a:prstGeom>
          <a:noFill/>
        </p:spPr>
        <p:txBody>
          <a:bodyPr wrap="none" rtlCol="0">
            <a:spAutoFit/>
          </a:bodyPr>
          <a:lstStyle/>
          <a:p>
            <a:pPr algn="ctr"/>
            <a:r>
              <a:rPr lang="en-US" b="1" dirty="0">
                <a:solidFill>
                  <a:schemeClr val="bg1"/>
                </a:solidFill>
              </a:rPr>
              <a:t>Global</a:t>
            </a:r>
          </a:p>
          <a:p>
            <a:pPr algn="ctr"/>
            <a:r>
              <a:rPr lang="en-US" b="1" dirty="0" err="1">
                <a:solidFill>
                  <a:schemeClr val="bg1"/>
                </a:solidFill>
              </a:rPr>
              <a:t>Educ</a:t>
            </a:r>
            <a:r>
              <a:rPr lang="en-US" b="1" dirty="0">
                <a:solidFill>
                  <a:schemeClr val="bg1"/>
                </a:solidFill>
              </a:rPr>
              <a:t> Goals</a:t>
            </a:r>
          </a:p>
        </p:txBody>
      </p:sp>
      <p:sp>
        <p:nvSpPr>
          <p:cNvPr id="25" name="Pentagon 24"/>
          <p:cNvSpPr/>
          <p:nvPr/>
        </p:nvSpPr>
        <p:spPr>
          <a:xfrm>
            <a:off x="289487" y="2055894"/>
            <a:ext cx="1433015" cy="705242"/>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428276" y="2114805"/>
            <a:ext cx="931409" cy="646331"/>
          </a:xfrm>
          <a:prstGeom prst="rect">
            <a:avLst/>
          </a:prstGeom>
          <a:noFill/>
        </p:spPr>
        <p:txBody>
          <a:bodyPr wrap="none" rtlCol="0">
            <a:spAutoFit/>
          </a:bodyPr>
          <a:lstStyle/>
          <a:p>
            <a:pPr algn="ctr"/>
            <a:r>
              <a:rPr lang="en-US" b="1" dirty="0">
                <a:solidFill>
                  <a:schemeClr val="bg1"/>
                </a:solidFill>
              </a:rPr>
              <a:t>Societal</a:t>
            </a:r>
          </a:p>
          <a:p>
            <a:pPr algn="ctr"/>
            <a:r>
              <a:rPr lang="en-US" b="1" dirty="0">
                <a:solidFill>
                  <a:schemeClr val="bg1"/>
                </a:solidFill>
              </a:rPr>
              <a:t>Goal</a:t>
            </a:r>
          </a:p>
        </p:txBody>
      </p:sp>
      <p:sp>
        <p:nvSpPr>
          <p:cNvPr id="27" name="Pentagon 26"/>
          <p:cNvSpPr/>
          <p:nvPr/>
        </p:nvSpPr>
        <p:spPr>
          <a:xfrm>
            <a:off x="289487" y="3116632"/>
            <a:ext cx="1433015" cy="705242"/>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390734" y="3148247"/>
            <a:ext cx="1006493" cy="646331"/>
          </a:xfrm>
          <a:prstGeom prst="rect">
            <a:avLst/>
          </a:prstGeom>
          <a:noFill/>
        </p:spPr>
        <p:txBody>
          <a:bodyPr wrap="none" rtlCol="0">
            <a:spAutoFit/>
          </a:bodyPr>
          <a:lstStyle/>
          <a:p>
            <a:pPr algn="ctr"/>
            <a:r>
              <a:rPr lang="en-US" b="1" dirty="0">
                <a:solidFill>
                  <a:schemeClr val="bg1"/>
                </a:solidFill>
              </a:rPr>
              <a:t>Sectoral </a:t>
            </a:r>
          </a:p>
          <a:p>
            <a:pPr algn="ctr"/>
            <a:r>
              <a:rPr lang="en-US" b="1" dirty="0">
                <a:solidFill>
                  <a:schemeClr val="bg1"/>
                </a:solidFill>
              </a:rPr>
              <a:t>Goal</a:t>
            </a:r>
          </a:p>
        </p:txBody>
      </p:sp>
      <p:sp>
        <p:nvSpPr>
          <p:cNvPr id="29" name="Pentagon 28"/>
          <p:cNvSpPr/>
          <p:nvPr/>
        </p:nvSpPr>
        <p:spPr>
          <a:xfrm>
            <a:off x="291759" y="4046958"/>
            <a:ext cx="1433015" cy="849581"/>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26297" y="4269645"/>
            <a:ext cx="1421799" cy="584775"/>
          </a:xfrm>
          <a:prstGeom prst="rect">
            <a:avLst/>
          </a:prstGeom>
          <a:noFill/>
        </p:spPr>
        <p:txBody>
          <a:bodyPr wrap="none" rtlCol="0">
            <a:spAutoFit/>
          </a:bodyPr>
          <a:lstStyle/>
          <a:p>
            <a:pPr algn="ctr"/>
            <a:r>
              <a:rPr lang="en-US" sz="1600" b="1" dirty="0">
                <a:solidFill>
                  <a:schemeClr val="bg1"/>
                </a:solidFill>
              </a:rPr>
              <a:t>Organizational</a:t>
            </a:r>
          </a:p>
          <a:p>
            <a:pPr algn="ctr"/>
            <a:r>
              <a:rPr lang="en-US" sz="1600" b="1" dirty="0">
                <a:solidFill>
                  <a:schemeClr val="bg1"/>
                </a:solidFill>
              </a:rPr>
              <a:t>Goal</a:t>
            </a:r>
          </a:p>
        </p:txBody>
      </p:sp>
      <p:sp>
        <p:nvSpPr>
          <p:cNvPr id="31" name="Pentagon 30"/>
          <p:cNvSpPr/>
          <p:nvPr/>
        </p:nvSpPr>
        <p:spPr>
          <a:xfrm>
            <a:off x="321327" y="5154704"/>
            <a:ext cx="1433015" cy="1039478"/>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202077" y="5353914"/>
            <a:ext cx="1421799" cy="584775"/>
          </a:xfrm>
          <a:prstGeom prst="rect">
            <a:avLst/>
          </a:prstGeom>
          <a:noFill/>
        </p:spPr>
        <p:txBody>
          <a:bodyPr wrap="none" rtlCol="0">
            <a:spAutoFit/>
          </a:bodyPr>
          <a:lstStyle/>
          <a:p>
            <a:pPr algn="ctr"/>
            <a:r>
              <a:rPr lang="en-US" sz="1600" b="1" dirty="0">
                <a:solidFill>
                  <a:schemeClr val="bg1"/>
                </a:solidFill>
              </a:rPr>
              <a:t>Organizational</a:t>
            </a:r>
          </a:p>
          <a:p>
            <a:pPr algn="ctr"/>
            <a:r>
              <a:rPr lang="en-US" sz="1600" b="1" dirty="0">
                <a:solidFill>
                  <a:schemeClr val="bg1"/>
                </a:solidFill>
              </a:rPr>
              <a:t>Outcome</a:t>
            </a:r>
          </a:p>
        </p:txBody>
      </p:sp>
      <p:sp>
        <p:nvSpPr>
          <p:cNvPr id="33" name="Up Arrow 32"/>
          <p:cNvSpPr/>
          <p:nvPr/>
        </p:nvSpPr>
        <p:spPr>
          <a:xfrm>
            <a:off x="2217163" y="4931165"/>
            <a:ext cx="484632" cy="237614"/>
          </a:xfrm>
          <a:prstGeom prst="up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Up Arrow 33"/>
          <p:cNvSpPr/>
          <p:nvPr/>
        </p:nvSpPr>
        <p:spPr>
          <a:xfrm>
            <a:off x="2263121" y="3812538"/>
            <a:ext cx="484632" cy="237614"/>
          </a:xfrm>
          <a:prstGeom prst="up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Up Arrow 34"/>
          <p:cNvSpPr/>
          <p:nvPr/>
        </p:nvSpPr>
        <p:spPr>
          <a:xfrm>
            <a:off x="2263121" y="2876575"/>
            <a:ext cx="484632" cy="237614"/>
          </a:xfrm>
          <a:prstGeom prst="up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Up Arrow 35"/>
          <p:cNvSpPr/>
          <p:nvPr/>
        </p:nvSpPr>
        <p:spPr>
          <a:xfrm>
            <a:off x="2263121" y="1744054"/>
            <a:ext cx="484632" cy="237614"/>
          </a:xfrm>
          <a:prstGeom prst="upArrow">
            <a:avLst/>
          </a:prstGeom>
          <a:solidFill>
            <a:schemeClr val="accent2">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198665" y="6356350"/>
            <a:ext cx="2743200" cy="365125"/>
          </a:xfrm>
        </p:spPr>
        <p:txBody>
          <a:bodyPr/>
          <a:lstStyle/>
          <a:p>
            <a:fld id="{1847C632-AF09-4684-95CC-B55FE71318F9}" type="slidenum">
              <a:rPr lang="en-PH" smtClean="0"/>
              <a:t>4</a:t>
            </a:fld>
            <a:endParaRPr lang="en-PH"/>
          </a:p>
        </p:txBody>
      </p:sp>
    </p:spTree>
    <p:extLst>
      <p:ext uri="{BB962C8B-B14F-4D97-AF65-F5344CB8AC3E}">
        <p14:creationId xmlns:p14="http://schemas.microsoft.com/office/powerpoint/2010/main" val="1641022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smtClean="0">
                <a:solidFill>
                  <a:schemeClr val="bg1">
                    <a:lumMod val="95000"/>
                  </a:schemeClr>
                </a:solidFill>
              </a:rPr>
              <a:t>Planning and M&amp;E Framework</a:t>
            </a:r>
          </a:p>
        </p:txBody>
      </p:sp>
      <p:grpSp>
        <p:nvGrpSpPr>
          <p:cNvPr id="7" name="Group 6"/>
          <p:cNvGrpSpPr/>
          <p:nvPr/>
        </p:nvGrpSpPr>
        <p:grpSpPr>
          <a:xfrm>
            <a:off x="371475" y="783768"/>
            <a:ext cx="11358563" cy="5829300"/>
            <a:chOff x="478971" y="346179"/>
            <a:chExt cx="8142515" cy="6169659"/>
          </a:xfrm>
        </p:grpSpPr>
        <p:sp>
          <p:nvSpPr>
            <p:cNvPr id="8" name="Rounded Rectangle 7"/>
            <p:cNvSpPr/>
            <p:nvPr/>
          </p:nvSpPr>
          <p:spPr>
            <a:xfrm>
              <a:off x="478971" y="5041525"/>
              <a:ext cx="8142515" cy="1474313"/>
            </a:xfrm>
            <a:prstGeom prst="roundRect">
              <a:avLst/>
            </a:prstGeom>
            <a:solidFill>
              <a:schemeClr val="accent5">
                <a:lumMod val="60000"/>
                <a:lumOff val="40000"/>
              </a:schemeClr>
            </a:solidFill>
            <a:ln>
              <a:solidFill>
                <a:srgbClr val="000090"/>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fil-PH" sz="1200" b="1" dirty="0">
                <a:solidFill>
                  <a:srgbClr val="008000"/>
                </a:solidFill>
              </a:endParaRPr>
            </a:p>
          </p:txBody>
        </p:sp>
        <p:grpSp>
          <p:nvGrpSpPr>
            <p:cNvPr id="9" name="Group 8"/>
            <p:cNvGrpSpPr/>
            <p:nvPr/>
          </p:nvGrpSpPr>
          <p:grpSpPr>
            <a:xfrm>
              <a:off x="478971" y="431437"/>
              <a:ext cx="8142515" cy="6020649"/>
              <a:chOff x="478971" y="732889"/>
              <a:chExt cx="8142515" cy="5822085"/>
            </a:xfrm>
          </p:grpSpPr>
          <p:sp>
            <p:nvSpPr>
              <p:cNvPr id="14" name="Rounded Rectangle 13"/>
              <p:cNvSpPr/>
              <p:nvPr/>
            </p:nvSpPr>
            <p:spPr>
              <a:xfrm>
                <a:off x="478971" y="2779060"/>
                <a:ext cx="8142515" cy="2236597"/>
              </a:xfrm>
              <a:prstGeom prst="roundRect">
                <a:avLst/>
              </a:prstGeom>
              <a:solidFill>
                <a:schemeClr val="accent5">
                  <a:lumMod val="60000"/>
                  <a:lumOff val="40000"/>
                </a:schemeClr>
              </a:solidFill>
              <a:ln>
                <a:solidFill>
                  <a:srgbClr val="000090"/>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fil-PH" sz="1200" b="1" dirty="0">
                  <a:solidFill>
                    <a:srgbClr val="008000"/>
                  </a:solidFill>
                </a:endParaRPr>
              </a:p>
            </p:txBody>
          </p:sp>
          <p:grpSp>
            <p:nvGrpSpPr>
              <p:cNvPr id="15" name="Group 14"/>
              <p:cNvGrpSpPr/>
              <p:nvPr/>
            </p:nvGrpSpPr>
            <p:grpSpPr>
              <a:xfrm>
                <a:off x="478971" y="732889"/>
                <a:ext cx="8142515" cy="5813655"/>
                <a:chOff x="518890" y="379663"/>
                <a:chExt cx="8821053" cy="6672372"/>
              </a:xfrm>
            </p:grpSpPr>
            <p:cxnSp>
              <p:nvCxnSpPr>
                <p:cNvPr id="21" name="Straight Arrow Connector 20"/>
                <p:cNvCxnSpPr/>
                <p:nvPr/>
              </p:nvCxnSpPr>
              <p:spPr>
                <a:xfrm flipV="1">
                  <a:off x="4901117" y="1411636"/>
                  <a:ext cx="0" cy="304799"/>
                </a:xfrm>
                <a:prstGeom prst="straightConnector1">
                  <a:avLst/>
                </a:prstGeom>
                <a:ln w="5715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18890" y="379663"/>
                  <a:ext cx="8821053" cy="1065137"/>
                </a:xfrm>
                <a:prstGeom prst="ellipse">
                  <a:avLst/>
                </a:prstGeom>
                <a:solidFill>
                  <a:srgbClr val="170A8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b="1" dirty="0" smtClean="0">
                      <a:solidFill>
                        <a:schemeClr val="bg1"/>
                      </a:solidFill>
                      <a:ea typeface="Calibri" panose="020F0502020204030204" pitchFamily="34" charset="0"/>
                      <a:cs typeface="Times New Roman" panose="02020603050405020304" pitchFamily="18" charset="0"/>
                    </a:rPr>
                    <a:t>All Filipinos are able to realize their full potential and contribute meaningfully to building a cohesive nation </a:t>
                  </a:r>
                  <a:endParaRPr lang="fil-PH" b="1" dirty="0">
                    <a:solidFill>
                      <a:schemeClr val="bg1"/>
                    </a:solidFill>
                  </a:endParaRPr>
                </a:p>
              </p:txBody>
            </p:sp>
            <p:sp>
              <p:nvSpPr>
                <p:cNvPr id="23" name="Rectangle 22"/>
                <p:cNvSpPr/>
                <p:nvPr/>
              </p:nvSpPr>
              <p:spPr>
                <a:xfrm>
                  <a:off x="518891" y="1634181"/>
                  <a:ext cx="8821052" cy="8006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fil-PH" b="1" dirty="0" smtClean="0">
                      <a:solidFill>
                        <a:srgbClr val="FFFFFF"/>
                      </a:solidFill>
                    </a:rPr>
                    <a:t>Outcome:  </a:t>
                  </a:r>
                </a:p>
                <a:p>
                  <a:pPr algn="ctr">
                    <a:defRPr sz="1300">
                      <a:latin typeface="Arial Rounded MT Bold"/>
                      <a:ea typeface="Arial Rounded MT Bold"/>
                      <a:cs typeface="Arial Rounded MT Bold"/>
                      <a:sym typeface="Arial Rounded MT Bold"/>
                    </a:defRPr>
                  </a:pPr>
                  <a:r>
                    <a:rPr lang="en-US" sz="1600" b="1" dirty="0">
                      <a:latin typeface="+mj-lt"/>
                    </a:rPr>
                    <a:t>Holistically developed Filipinos with 21</a:t>
                  </a:r>
                  <a:r>
                    <a:rPr lang="en-US" sz="1600" b="1" baseline="29846" dirty="0">
                      <a:latin typeface="+mj-lt"/>
                    </a:rPr>
                    <a:t>st</a:t>
                  </a:r>
                  <a:r>
                    <a:rPr lang="en-US" sz="1600" b="1" dirty="0">
                      <a:latin typeface="+mj-lt"/>
                    </a:rPr>
                    <a:t> Century skills ready for higher education, entrepreneurship and work</a:t>
                  </a:r>
                </a:p>
              </p:txBody>
            </p:sp>
            <p:sp>
              <p:nvSpPr>
                <p:cNvPr id="24" name="Rounded Rectangle 23"/>
                <p:cNvSpPr/>
                <p:nvPr/>
              </p:nvSpPr>
              <p:spPr>
                <a:xfrm>
                  <a:off x="751453" y="3873574"/>
                  <a:ext cx="1882678" cy="129006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spcAft>
                      <a:spcPts val="800"/>
                    </a:spcAft>
                  </a:pPr>
                  <a:r>
                    <a:rPr lang="en-US" dirty="0" smtClean="0">
                      <a:solidFill>
                        <a:srgbClr val="000000"/>
                      </a:solidFill>
                      <a:effectLst/>
                      <a:ea typeface="Calibri" panose="020F0502020204030204" pitchFamily="34" charset="0"/>
                      <a:cs typeface="Times New Roman" panose="02020603050405020304" pitchFamily="18" charset="0"/>
                    </a:rPr>
                    <a:t>Learners are in school and learning centers</a:t>
                  </a:r>
                  <a:endParaRPr lang="en-US" sz="1600" dirty="0">
                    <a:effectLst/>
                    <a:ea typeface="Calibri" panose="020F0502020204030204" pitchFamily="34" charset="0"/>
                    <a:cs typeface="Times New Roman" panose="02020603050405020304" pitchFamily="18" charset="0"/>
                  </a:endParaRPr>
                </a:p>
              </p:txBody>
            </p:sp>
            <p:sp>
              <p:nvSpPr>
                <p:cNvPr id="25" name="Rounded Rectangle 24"/>
                <p:cNvSpPr/>
                <p:nvPr/>
              </p:nvSpPr>
              <p:spPr>
                <a:xfrm>
                  <a:off x="2742623" y="3873576"/>
                  <a:ext cx="2112942" cy="129006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sz="1600" dirty="0" smtClean="0">
                      <a:solidFill>
                        <a:srgbClr val="000000"/>
                      </a:solidFill>
                      <a:effectLst/>
                      <a:ea typeface="Calibri" panose="020F0502020204030204" pitchFamily="34" charset="0"/>
                      <a:cs typeface="Times New Roman" panose="02020603050405020304" pitchFamily="18" charset="0"/>
                    </a:rPr>
                    <a:t>Learners access programs responsive to their needs and consistent with their interests and aptitudes</a:t>
                  </a:r>
                  <a:endParaRPr lang="en-US" sz="1600" dirty="0" smtClean="0">
                    <a:effectLst/>
                    <a:ea typeface="Calibri" panose="020F0502020204030204" pitchFamily="34" charset="0"/>
                    <a:cs typeface="Times New Roman" panose="02020603050405020304" pitchFamily="18" charset="0"/>
                  </a:endParaRPr>
                </a:p>
              </p:txBody>
            </p:sp>
            <p:sp>
              <p:nvSpPr>
                <p:cNvPr id="26" name="Rounded Rectangle 25"/>
                <p:cNvSpPr/>
                <p:nvPr/>
              </p:nvSpPr>
              <p:spPr>
                <a:xfrm>
                  <a:off x="816057" y="3156220"/>
                  <a:ext cx="8229073" cy="6121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spcBef>
                      <a:spcPts val="0"/>
                    </a:spcBef>
                  </a:pPr>
                  <a:r>
                    <a:rPr lang="en-US" dirty="0" smtClean="0">
                      <a:solidFill>
                        <a:srgbClr val="000000"/>
                      </a:solidFill>
                      <a:ea typeface="Calibri" panose="020F0502020204030204" pitchFamily="34" charset="0"/>
                      <a:cs typeface="Times New Roman" panose="02020603050405020304" pitchFamily="18" charset="0"/>
                    </a:rPr>
                    <a:t>Learners are well-rounded, happy and smart</a:t>
                  </a:r>
                  <a:endParaRPr lang="en-US" dirty="0">
                    <a:effectLst/>
                    <a:ea typeface="Calibri" panose="020F0502020204030204" pitchFamily="34" charset="0"/>
                    <a:cs typeface="Times New Roman" panose="02020603050405020304" pitchFamily="18" charset="0"/>
                  </a:endParaRPr>
                </a:p>
              </p:txBody>
            </p:sp>
            <p:cxnSp>
              <p:nvCxnSpPr>
                <p:cNvPr id="27" name="Straight Arrow Connector 26"/>
                <p:cNvCxnSpPr/>
                <p:nvPr/>
              </p:nvCxnSpPr>
              <p:spPr>
                <a:xfrm flipV="1">
                  <a:off x="4901117" y="2418244"/>
                  <a:ext cx="0" cy="276091"/>
                </a:xfrm>
                <a:prstGeom prst="straightConnector1">
                  <a:avLst/>
                </a:prstGeom>
                <a:ln w="57150" cmpd="sng">
                  <a:solidFill>
                    <a:srgbClr val="000090"/>
                  </a:solidFill>
                  <a:tailEnd type="triangle"/>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595945" y="5806383"/>
                  <a:ext cx="2046367" cy="12456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spcAft>
                      <a:spcPts val="800"/>
                    </a:spcAft>
                  </a:pPr>
                  <a:r>
                    <a:rPr lang="en-US" sz="1400" dirty="0" smtClean="0">
                      <a:solidFill>
                        <a:srgbClr val="000000"/>
                      </a:solidFill>
                      <a:effectLst/>
                      <a:ea typeface="Calibri" panose="020F0502020204030204" pitchFamily="34" charset="0"/>
                      <a:cs typeface="Times New Roman" panose="02020603050405020304" pitchFamily="18" charset="0"/>
                    </a:rPr>
                    <a:t>Education leaders and managers practice participative and inclusive management processes</a:t>
                  </a:r>
                  <a:r>
                    <a:rPr lang="en-US" sz="1400" dirty="0" smtClean="0">
                      <a:solidFill>
                        <a:srgbClr val="000000"/>
                      </a:solidFill>
                      <a:ea typeface="Calibri" panose="020F0502020204030204" pitchFamily="34" charset="0"/>
                      <a:cs typeface="Times New Roman" panose="02020603050405020304" pitchFamily="18" charset="0"/>
                    </a:rPr>
                    <a:t>.</a:t>
                  </a:r>
                  <a:endParaRPr lang="en-US" sz="1400" dirty="0">
                    <a:effectLst/>
                    <a:ea typeface="Calibri" panose="020F0502020204030204" pitchFamily="34" charset="0"/>
                    <a:cs typeface="Times New Roman" panose="02020603050405020304" pitchFamily="18" charset="0"/>
                  </a:endParaRPr>
                </a:p>
              </p:txBody>
            </p:sp>
          </p:grpSp>
          <p:sp>
            <p:nvSpPr>
              <p:cNvPr id="16" name="Rounded Rectangle 15"/>
              <p:cNvSpPr/>
              <p:nvPr/>
            </p:nvSpPr>
            <p:spPr>
              <a:xfrm>
                <a:off x="4619814" y="3762697"/>
                <a:ext cx="1870439" cy="11384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spcAft>
                    <a:spcPts val="800"/>
                  </a:spcAft>
                </a:pPr>
                <a:r>
                  <a:rPr lang="en-US" dirty="0" smtClean="0">
                    <a:solidFill>
                      <a:srgbClr val="000000"/>
                    </a:solidFill>
                    <a:effectLst/>
                    <a:ea typeface="Calibri" panose="020F0502020204030204" pitchFamily="34" charset="0"/>
                    <a:cs typeface="Times New Roman" panose="02020603050405020304" pitchFamily="18" charset="0"/>
                  </a:rPr>
                  <a:t>Learners actively participate in a learner-friendly environment</a:t>
                </a:r>
                <a:endParaRPr lang="en-US" sz="1200" dirty="0">
                  <a:effectLst/>
                  <a:ea typeface="Calibri" panose="020F0502020204030204" pitchFamily="34" charset="0"/>
                  <a:cs typeface="Times New Roman" panose="02020603050405020304" pitchFamily="18" charset="0"/>
                </a:endParaRPr>
              </a:p>
            </p:txBody>
          </p:sp>
          <p:sp>
            <p:nvSpPr>
              <p:cNvPr id="17" name="Rounded Rectangle 16"/>
              <p:cNvSpPr/>
              <p:nvPr/>
            </p:nvSpPr>
            <p:spPr>
              <a:xfrm>
                <a:off x="6590398" y="3762696"/>
                <a:ext cx="1847924" cy="113848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spcAft>
                    <a:spcPts val="800"/>
                  </a:spcAft>
                </a:pPr>
                <a:r>
                  <a:rPr lang="en-US" dirty="0" smtClean="0">
                    <a:solidFill>
                      <a:srgbClr val="000000"/>
                    </a:solidFill>
                    <a:effectLst/>
                    <a:ea typeface="Calibri" panose="020F0502020204030204" pitchFamily="34" charset="0"/>
                    <a:cs typeface="Times New Roman" panose="02020603050405020304" pitchFamily="18" charset="0"/>
                  </a:rPr>
                  <a:t>Learners complete education and attain learning standards</a:t>
                </a:r>
                <a:endParaRPr lang="en-US" sz="1200" dirty="0">
                  <a:effectLst/>
                  <a:ea typeface="Calibri" panose="020F0502020204030204" pitchFamily="34" charset="0"/>
                  <a:cs typeface="Times New Roman" panose="02020603050405020304" pitchFamily="18" charset="0"/>
                </a:endParaRPr>
              </a:p>
            </p:txBody>
          </p:sp>
          <p:cxnSp>
            <p:nvCxnSpPr>
              <p:cNvPr id="18" name="Straight Arrow Connector 17"/>
              <p:cNvCxnSpPr/>
              <p:nvPr/>
            </p:nvCxnSpPr>
            <p:spPr>
              <a:xfrm flipH="1" flipV="1">
                <a:off x="4540938" y="4974201"/>
                <a:ext cx="2760" cy="208312"/>
              </a:xfrm>
              <a:prstGeom prst="straightConnector1">
                <a:avLst/>
              </a:prstGeom>
              <a:ln w="5715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6931857" y="5453624"/>
                <a:ext cx="1602543" cy="109293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spcAft>
                    <a:spcPts val="800"/>
                  </a:spcAft>
                </a:pPr>
                <a:r>
                  <a:rPr lang="en-US" sz="1600" dirty="0" smtClean="0">
                    <a:solidFill>
                      <a:srgbClr val="000000"/>
                    </a:solidFill>
                    <a:effectLst/>
                    <a:ea typeface="Calibri" panose="020F0502020204030204" pitchFamily="34" charset="0"/>
                    <a:cs typeface="Times New Roman" panose="02020603050405020304" pitchFamily="18" charset="0"/>
                  </a:rPr>
                  <a:t>Key stakeholders actively collaborate to serve learners better</a:t>
                </a:r>
                <a:endParaRPr lang="en-US" sz="1600" dirty="0">
                  <a:effectLst/>
                  <a:ea typeface="Calibri" panose="020F0502020204030204" pitchFamily="34" charset="0"/>
                  <a:cs typeface="Times New Roman" panose="02020603050405020304" pitchFamily="18" charset="0"/>
                </a:endParaRPr>
              </a:p>
            </p:txBody>
          </p:sp>
          <p:sp>
            <p:nvSpPr>
              <p:cNvPr id="20" name="Rounded Rectangle 19"/>
              <p:cNvSpPr/>
              <p:nvPr/>
            </p:nvSpPr>
            <p:spPr>
              <a:xfrm>
                <a:off x="2552100" y="5454635"/>
                <a:ext cx="1929958" cy="110033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fil-PH" sz="1600" dirty="0" smtClean="0">
                    <a:solidFill>
                      <a:schemeClr val="tx1"/>
                    </a:solidFill>
                  </a:rPr>
                  <a:t>Investments in Basic Education provides learners with ideal learning environment</a:t>
                </a:r>
                <a:endParaRPr lang="fil-PH" sz="1600" dirty="0">
                  <a:solidFill>
                    <a:schemeClr val="tx1"/>
                  </a:solidFill>
                </a:endParaRPr>
              </a:p>
            </p:txBody>
          </p:sp>
        </p:grpSp>
        <p:sp>
          <p:nvSpPr>
            <p:cNvPr id="10" name="Rounded Rectangle 9"/>
            <p:cNvSpPr/>
            <p:nvPr/>
          </p:nvSpPr>
          <p:spPr>
            <a:xfrm>
              <a:off x="4619814" y="5329713"/>
              <a:ext cx="2198997" cy="11157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spcAft>
                  <a:spcPts val="800"/>
                </a:spcAft>
              </a:pPr>
              <a:r>
                <a:rPr lang="en-US" sz="1600" dirty="0" smtClean="0">
                  <a:solidFill>
                    <a:srgbClr val="000000"/>
                  </a:solidFill>
                  <a:effectLst/>
                  <a:ea typeface="Calibri" panose="020F0502020204030204" pitchFamily="34" charset="0"/>
                  <a:cs typeface="Times New Roman" panose="02020603050405020304" pitchFamily="18" charset="0"/>
                </a:rPr>
                <a:t>People, internal systems, and processes serve learners better through continuous improvement efforts</a:t>
              </a:r>
              <a:endParaRPr lang="en-US" sz="1600" dirty="0">
                <a:effectLst/>
                <a:ea typeface="Calibri" panose="020F0502020204030204" pitchFamily="34" charset="0"/>
                <a:cs typeface="Times New Roman" panose="02020603050405020304" pitchFamily="18" charset="0"/>
              </a:endParaRPr>
            </a:p>
          </p:txBody>
        </p:sp>
        <p:sp>
          <p:nvSpPr>
            <p:cNvPr id="11" name="TextBox 10"/>
            <p:cNvSpPr txBox="1"/>
            <p:nvPr/>
          </p:nvSpPr>
          <p:spPr>
            <a:xfrm>
              <a:off x="3048000" y="2479606"/>
              <a:ext cx="3152588" cy="338554"/>
            </a:xfrm>
            <a:prstGeom prst="rect">
              <a:avLst/>
            </a:prstGeom>
            <a:noFill/>
          </p:spPr>
          <p:txBody>
            <a:bodyPr wrap="square" rtlCol="0">
              <a:spAutoFit/>
            </a:bodyPr>
            <a:lstStyle/>
            <a:p>
              <a:pPr algn="ctr"/>
              <a:r>
                <a:rPr lang="en-US" sz="1600" b="1" dirty="0" smtClean="0"/>
                <a:t>Intermediate Outcomes:</a:t>
              </a:r>
              <a:endParaRPr lang="en-US" sz="1600" b="1" dirty="0"/>
            </a:p>
          </p:txBody>
        </p:sp>
        <p:sp>
          <p:nvSpPr>
            <p:cNvPr id="12" name="TextBox 11"/>
            <p:cNvSpPr txBox="1"/>
            <p:nvPr/>
          </p:nvSpPr>
          <p:spPr>
            <a:xfrm>
              <a:off x="4157137" y="346179"/>
              <a:ext cx="690175" cy="369332"/>
            </a:xfrm>
            <a:prstGeom prst="rect">
              <a:avLst/>
            </a:prstGeom>
            <a:noFill/>
          </p:spPr>
          <p:txBody>
            <a:bodyPr wrap="none" rtlCol="0">
              <a:spAutoFit/>
            </a:bodyPr>
            <a:lstStyle/>
            <a:p>
              <a:r>
                <a:rPr lang="en-US" b="1" dirty="0" smtClean="0">
                  <a:solidFill>
                    <a:schemeClr val="bg1"/>
                  </a:solidFill>
                </a:rPr>
                <a:t>Goal:</a:t>
              </a:r>
              <a:endParaRPr lang="en-US" b="1" dirty="0">
                <a:solidFill>
                  <a:schemeClr val="bg1"/>
                </a:solidFill>
              </a:endParaRPr>
            </a:p>
          </p:txBody>
        </p:sp>
        <p:sp>
          <p:nvSpPr>
            <p:cNvPr id="13" name="TextBox 12"/>
            <p:cNvSpPr txBox="1"/>
            <p:nvPr/>
          </p:nvSpPr>
          <p:spPr>
            <a:xfrm>
              <a:off x="3043520" y="4983188"/>
              <a:ext cx="3152588" cy="338554"/>
            </a:xfrm>
            <a:prstGeom prst="rect">
              <a:avLst/>
            </a:prstGeom>
            <a:noFill/>
          </p:spPr>
          <p:txBody>
            <a:bodyPr wrap="square" rtlCol="0">
              <a:spAutoFit/>
            </a:bodyPr>
            <a:lstStyle/>
            <a:p>
              <a:pPr algn="ctr"/>
              <a:r>
                <a:rPr lang="en-US" sz="1600" b="1" dirty="0" smtClean="0"/>
                <a:t>Enabling Environment</a:t>
              </a:r>
              <a:endParaRPr lang="en-US" sz="1600" b="1" dirty="0"/>
            </a:p>
          </p:txBody>
        </p:sp>
      </p:grpSp>
    </p:spTree>
    <p:extLst>
      <p:ext uri="{BB962C8B-B14F-4D97-AF65-F5344CB8AC3E}">
        <p14:creationId xmlns:p14="http://schemas.microsoft.com/office/powerpoint/2010/main" val="116979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12271" y="755374"/>
            <a:ext cx="11756571" cy="5841369"/>
            <a:chOff x="1086958" y="765902"/>
            <a:chExt cx="10006355" cy="5620357"/>
          </a:xfrm>
        </p:grpSpPr>
        <p:grpSp>
          <p:nvGrpSpPr>
            <p:cNvPr id="24" name="Group 23"/>
            <p:cNvGrpSpPr/>
            <p:nvPr/>
          </p:nvGrpSpPr>
          <p:grpSpPr>
            <a:xfrm>
              <a:off x="1086958" y="765902"/>
              <a:ext cx="9443315" cy="5620357"/>
              <a:chOff x="1211649" y="890593"/>
              <a:chExt cx="9443315" cy="5620357"/>
            </a:xfrm>
          </p:grpSpPr>
          <p:sp>
            <p:nvSpPr>
              <p:cNvPr id="9" name="Rounded Rectangle 4"/>
              <p:cNvSpPr txBox="1"/>
              <p:nvPr/>
            </p:nvSpPr>
            <p:spPr>
              <a:xfrm>
                <a:off x="1211649" y="2327565"/>
                <a:ext cx="2993530" cy="3070954"/>
              </a:xfrm>
              <a:prstGeom prst="rect">
                <a:avLst/>
              </a:prstGeom>
              <a:ln w="12700">
                <a:solidFill>
                  <a:schemeClr val="tx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869" tIns="92869" rIns="92869" bIns="92869" numCol="1" spcCol="1270" anchor="t" anchorCtr="0">
                <a:noAutofit/>
              </a:bodyPr>
              <a:lstStyle/>
              <a:p>
                <a:pPr marL="134541" lvl="1" indent="-134541">
                  <a:buFont typeface="Arial" charset="0"/>
                  <a:buChar char="•"/>
                </a:pPr>
                <a:r>
                  <a:rPr lang="en-US" sz="2000" dirty="0"/>
                  <a:t>Vision, Mission</a:t>
                </a:r>
              </a:p>
              <a:p>
                <a:pPr marL="134541" lvl="1" indent="-134541">
                  <a:buFont typeface="Arial" charset="0"/>
                  <a:buChar char="•"/>
                </a:pPr>
                <a:r>
                  <a:rPr lang="en-US" sz="2000" dirty="0"/>
                  <a:t>Mandate</a:t>
                </a:r>
              </a:p>
              <a:p>
                <a:pPr marL="134541" lvl="1" indent="-134541">
                  <a:buFont typeface="Arial" charset="0"/>
                  <a:buChar char="•"/>
                </a:pPr>
                <a:r>
                  <a:rPr lang="en-US" sz="2000" dirty="0"/>
                  <a:t>Core Values</a:t>
                </a:r>
              </a:p>
              <a:p>
                <a:pPr marL="134541" lvl="1" indent="-134541">
                  <a:buFont typeface="Arial" charset="0"/>
                  <a:buChar char="•"/>
                </a:pPr>
                <a:r>
                  <a:rPr lang="en-US" sz="2000" dirty="0"/>
                  <a:t>Basic Education Situation</a:t>
                </a:r>
              </a:p>
              <a:p>
                <a:pPr marL="134541" lvl="1" indent="-134541">
                  <a:buFont typeface="Arial" charset="0"/>
                  <a:buChar char="•"/>
                </a:pPr>
                <a:r>
                  <a:rPr lang="en-US" sz="2000" dirty="0" smtClean="0"/>
                  <a:t>Strategic Goals</a:t>
                </a:r>
              </a:p>
              <a:p>
                <a:pPr marL="134541" lvl="1" indent="-134541">
                  <a:buFont typeface="Arial" charset="0"/>
                  <a:buChar char="•"/>
                </a:pPr>
                <a:r>
                  <a:rPr lang="en-US" sz="2000" dirty="0" smtClean="0"/>
                  <a:t>Strategic Objectives</a:t>
                </a:r>
                <a:endParaRPr lang="en-US" sz="2000" dirty="0"/>
              </a:p>
              <a:p>
                <a:pPr marL="134541" lvl="1" indent="-134541">
                  <a:buFont typeface="Arial" charset="0"/>
                  <a:buChar char="•"/>
                </a:pPr>
                <a:r>
                  <a:rPr lang="en-US" sz="2000" dirty="0" smtClean="0"/>
                  <a:t>Higher </a:t>
                </a:r>
                <a:r>
                  <a:rPr lang="en-US" sz="2000" dirty="0"/>
                  <a:t>level Outcomes and Targets (Key Performance Indicators)</a:t>
                </a:r>
              </a:p>
              <a:p>
                <a:pPr marL="171450" lvl="1" indent="-171450" defTabSz="800100">
                  <a:lnSpc>
                    <a:spcPct val="90000"/>
                  </a:lnSpc>
                  <a:spcBef>
                    <a:spcPct val="0"/>
                  </a:spcBef>
                  <a:spcAft>
                    <a:spcPct val="15000"/>
                  </a:spcAft>
                  <a:buChar char="••"/>
                </a:pPr>
                <a:endParaRPr lang="en-US" sz="2000" dirty="0"/>
              </a:p>
              <a:p>
                <a:pPr marL="171450" lvl="1" indent="-171450" defTabSz="800100">
                  <a:lnSpc>
                    <a:spcPct val="90000"/>
                  </a:lnSpc>
                  <a:spcBef>
                    <a:spcPct val="0"/>
                  </a:spcBef>
                  <a:spcAft>
                    <a:spcPct val="15000"/>
                  </a:spcAft>
                  <a:buChar char="••"/>
                </a:pPr>
                <a:endParaRPr lang="en-US" sz="2000" dirty="0"/>
              </a:p>
              <a:p>
                <a:pPr marL="171450" lvl="1" indent="-171450" defTabSz="800100">
                  <a:lnSpc>
                    <a:spcPct val="90000"/>
                  </a:lnSpc>
                  <a:spcBef>
                    <a:spcPct val="0"/>
                  </a:spcBef>
                  <a:spcAft>
                    <a:spcPct val="15000"/>
                  </a:spcAft>
                  <a:buChar char="••"/>
                </a:pPr>
                <a:endParaRPr lang="en-US" sz="2000" dirty="0"/>
              </a:p>
            </p:txBody>
          </p:sp>
          <p:sp>
            <p:nvSpPr>
              <p:cNvPr id="15" name="Rounded Rectangle 4"/>
              <p:cNvSpPr txBox="1"/>
              <p:nvPr/>
            </p:nvSpPr>
            <p:spPr>
              <a:xfrm>
                <a:off x="4406310" y="2327565"/>
                <a:ext cx="2946242" cy="3111689"/>
              </a:xfrm>
              <a:prstGeom prst="rect">
                <a:avLst/>
              </a:prstGeom>
              <a:ln w="12700">
                <a:solidFill>
                  <a:schemeClr val="tx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869" tIns="92869" rIns="92869" bIns="92869" numCol="1" spcCol="1270" anchor="t" anchorCtr="0">
                <a:noAutofit/>
              </a:bodyPr>
              <a:lstStyle/>
              <a:p>
                <a:pPr marL="9525" lvl="1"/>
                <a:endParaRPr lang="en-US" sz="2400" dirty="0"/>
              </a:p>
              <a:p>
                <a:pPr marL="102394" lvl="1" indent="-92869">
                  <a:buFont typeface="Arial" charset="0"/>
                  <a:buChar char="•"/>
                </a:pPr>
                <a:r>
                  <a:rPr lang="en-US" sz="2000" dirty="0"/>
                  <a:t>Three-year Plan and Targets</a:t>
                </a:r>
              </a:p>
              <a:p>
                <a:pPr marL="372666" lvl="1" indent="-134541">
                  <a:buFont typeface=".AppleSystemUIFont" charset="0"/>
                  <a:buChar char="-"/>
                </a:pPr>
                <a:r>
                  <a:rPr lang="en-US" sz="2000" dirty="0"/>
                  <a:t>Major </a:t>
                </a:r>
                <a:r>
                  <a:rPr lang="en-US" sz="2000" dirty="0" smtClean="0"/>
                  <a:t>strategies and Targets</a:t>
                </a:r>
                <a:endParaRPr lang="en-US" sz="2000" dirty="0"/>
              </a:p>
              <a:p>
                <a:pPr marL="372666" lvl="1" indent="-134541">
                  <a:buFont typeface=".AppleSystemUIFont" charset="0"/>
                  <a:buChar char="-"/>
                </a:pPr>
                <a:r>
                  <a:rPr lang="en-US" sz="2000" dirty="0"/>
                  <a:t>Policies, Programs/ Projects/other interventions</a:t>
                </a:r>
              </a:p>
              <a:p>
                <a:pPr marL="372666" lvl="1" indent="-134541">
                  <a:buFont typeface=".AppleSystemUIFont" charset="0"/>
                  <a:buChar char="-"/>
                </a:pPr>
                <a:r>
                  <a:rPr lang="en-US" sz="2000" dirty="0"/>
                  <a:t>Major outputs and milestones</a:t>
                </a:r>
              </a:p>
              <a:p>
                <a:pPr marL="372666" indent="-134541">
                  <a:buFont typeface=".AppleSystemUIFont" charset="0"/>
                  <a:buChar char="-"/>
                </a:pPr>
                <a:r>
                  <a:rPr lang="en-US" sz="2000" dirty="0"/>
                  <a:t>Inputs (resources) </a:t>
                </a:r>
                <a:endParaRPr lang="en-US" sz="4000" dirty="0"/>
              </a:p>
            </p:txBody>
          </p:sp>
          <p:sp>
            <p:nvSpPr>
              <p:cNvPr id="13" name="Rounded Rectangle 6"/>
              <p:cNvSpPr txBox="1"/>
              <p:nvPr/>
            </p:nvSpPr>
            <p:spPr>
              <a:xfrm>
                <a:off x="4968173" y="1615247"/>
                <a:ext cx="2524505" cy="947848"/>
              </a:xfrm>
              <a:prstGeom prst="rect">
                <a:avLst/>
              </a:prstGeom>
              <a:solidFill>
                <a:schemeClr val="accent6"/>
              </a:solidFill>
              <a:ln w="1270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27146" tIns="18098" rIns="27146" bIns="18098" numCol="1" spcCol="1270" anchor="ctr" anchorCtr="0">
                <a:noAutofit/>
              </a:bodyPr>
              <a:lstStyle/>
              <a:p>
                <a:pPr algn="ctr" defTabSz="633413">
                  <a:lnSpc>
                    <a:spcPct val="90000"/>
                  </a:lnSpc>
                  <a:spcBef>
                    <a:spcPct val="0"/>
                  </a:spcBef>
                  <a:spcAft>
                    <a:spcPct val="35000"/>
                  </a:spcAft>
                </a:pPr>
                <a:r>
                  <a:rPr lang="en-US" sz="2400" dirty="0"/>
                  <a:t>Medium-Term Plan</a:t>
                </a:r>
              </a:p>
              <a:p>
                <a:pPr algn="ctr" defTabSz="633413">
                  <a:lnSpc>
                    <a:spcPct val="90000"/>
                  </a:lnSpc>
                  <a:spcBef>
                    <a:spcPct val="0"/>
                  </a:spcBef>
                  <a:spcAft>
                    <a:spcPct val="35000"/>
                  </a:spcAft>
                </a:pPr>
                <a:r>
                  <a:rPr lang="en-US" sz="2400" dirty="0"/>
                  <a:t>(6/2-year)</a:t>
                </a:r>
              </a:p>
            </p:txBody>
          </p:sp>
          <p:sp>
            <p:nvSpPr>
              <p:cNvPr id="21" name="Rounded Rectangle 4"/>
              <p:cNvSpPr txBox="1"/>
              <p:nvPr/>
            </p:nvSpPr>
            <p:spPr>
              <a:xfrm>
                <a:off x="7586338" y="2327565"/>
                <a:ext cx="3068626" cy="3070951"/>
              </a:xfrm>
              <a:prstGeom prst="rect">
                <a:avLst/>
              </a:prstGeom>
              <a:ln w="12700">
                <a:solidFill>
                  <a:schemeClr val="tx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869" tIns="92869" rIns="92869" bIns="92869" numCol="1" spcCol="1270" anchor="t" anchorCtr="0">
                <a:noAutofit/>
              </a:bodyPr>
              <a:lstStyle/>
              <a:p>
                <a:pPr marL="102394" lvl="1" indent="-92869">
                  <a:buFont typeface="Arial" charset="0"/>
                  <a:buChar char="•"/>
                </a:pPr>
                <a:r>
                  <a:rPr lang="en-US" sz="2000" dirty="0"/>
                  <a:t>Policies, Programs/ projects</a:t>
                </a:r>
              </a:p>
              <a:p>
                <a:pPr marL="102394" lvl="1" indent="-92869">
                  <a:buFont typeface="Arial" charset="0"/>
                  <a:buChar char="•"/>
                </a:pPr>
                <a:r>
                  <a:rPr lang="en-US" sz="2000" dirty="0"/>
                  <a:t>One year outputs and milestones </a:t>
                </a:r>
              </a:p>
              <a:p>
                <a:pPr marL="102394" lvl="1" indent="-92869">
                  <a:buFont typeface="Arial" charset="0"/>
                  <a:buChar char="•"/>
                </a:pPr>
                <a:r>
                  <a:rPr lang="en-US" sz="2000" dirty="0"/>
                  <a:t>Activities</a:t>
                </a:r>
              </a:p>
              <a:p>
                <a:pPr marL="102394" lvl="1" indent="-92869">
                  <a:buFont typeface="Arial" charset="0"/>
                  <a:buChar char="•"/>
                </a:pPr>
                <a:r>
                  <a:rPr lang="en-US" sz="2000" dirty="0"/>
                  <a:t>Financial requirements</a:t>
                </a:r>
              </a:p>
              <a:p>
                <a:pPr marL="102394" lvl="1" indent="-92869">
                  <a:buFont typeface="Arial" charset="0"/>
                  <a:buChar char="•"/>
                </a:pPr>
                <a:r>
                  <a:rPr lang="en-US" sz="2000" dirty="0"/>
                  <a:t>Procurement requirements</a:t>
                </a:r>
              </a:p>
              <a:p>
                <a:pPr marL="102394" lvl="1" indent="-92869">
                  <a:buFont typeface="Arial" charset="0"/>
                  <a:buChar char="•"/>
                </a:pPr>
                <a:r>
                  <a:rPr lang="en-US" sz="2000" dirty="0"/>
                  <a:t>Timing of Activities, Obligation, Disbursement and Procurement</a:t>
                </a:r>
                <a:endParaRPr lang="en-US" sz="3200" dirty="0"/>
              </a:p>
              <a:p>
                <a:pPr marL="0" lvl="1">
                  <a:spcBef>
                    <a:spcPct val="0"/>
                  </a:spcBef>
                  <a:buFontTx/>
                  <a:buChar char="••"/>
                  <a:defRPr/>
                </a:pPr>
                <a:endParaRPr lang="en-US" sz="3200" dirty="0"/>
              </a:p>
            </p:txBody>
          </p:sp>
          <p:sp>
            <p:nvSpPr>
              <p:cNvPr id="6" name="Rounded Rectangle 4"/>
              <p:cNvSpPr txBox="1"/>
              <p:nvPr/>
            </p:nvSpPr>
            <p:spPr>
              <a:xfrm>
                <a:off x="1732325" y="5140491"/>
                <a:ext cx="2472853" cy="947848"/>
              </a:xfrm>
              <a:prstGeom prst="rect">
                <a:avLst/>
              </a:prstGeom>
              <a:solidFill>
                <a:schemeClr val="accent2"/>
              </a:solidFill>
              <a:ln w="1270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27146" tIns="18098" rIns="27146" bIns="18098" numCol="1" spcCol="1270" anchor="ctr" anchorCtr="0">
                <a:noAutofit/>
              </a:bodyPr>
              <a:lstStyle/>
              <a:p>
                <a:pPr algn="ctr" defTabSz="633413">
                  <a:lnSpc>
                    <a:spcPct val="90000"/>
                  </a:lnSpc>
                  <a:spcBef>
                    <a:spcPct val="0"/>
                  </a:spcBef>
                  <a:spcAft>
                    <a:spcPct val="35000"/>
                  </a:spcAft>
                </a:pPr>
                <a:r>
                  <a:rPr lang="en-US" sz="2400" dirty="0"/>
                  <a:t>Strategic Plan</a:t>
                </a:r>
              </a:p>
              <a:p>
                <a:pPr algn="ctr" defTabSz="633413">
                  <a:lnSpc>
                    <a:spcPct val="90000"/>
                  </a:lnSpc>
                  <a:spcBef>
                    <a:spcPct val="0"/>
                  </a:spcBef>
                  <a:spcAft>
                    <a:spcPct val="35000"/>
                  </a:spcAft>
                </a:pPr>
                <a:r>
                  <a:rPr lang="en-US" sz="2400" dirty="0"/>
                  <a:t>(6-year)</a:t>
                </a:r>
              </a:p>
            </p:txBody>
          </p:sp>
          <p:sp>
            <p:nvSpPr>
              <p:cNvPr id="22" name="Shape 21"/>
              <p:cNvSpPr/>
              <p:nvPr/>
            </p:nvSpPr>
            <p:spPr>
              <a:xfrm>
                <a:off x="2575231" y="3776472"/>
                <a:ext cx="3143900" cy="2734478"/>
              </a:xfrm>
              <a:prstGeom prst="leftCircularArrow">
                <a:avLst>
                  <a:gd name="adj1" fmla="val 2605"/>
                  <a:gd name="adj2" fmla="val 316430"/>
                  <a:gd name="adj3" fmla="val 1054048"/>
                  <a:gd name="adj4" fmla="val 8235866"/>
                  <a:gd name="adj5" fmla="val 3039"/>
                </a:avLst>
              </a:prstGeom>
              <a:ln w="12700">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Circular Arrow 22"/>
              <p:cNvSpPr/>
              <p:nvPr/>
            </p:nvSpPr>
            <p:spPr>
              <a:xfrm>
                <a:off x="5568762" y="890593"/>
                <a:ext cx="3741493" cy="3305390"/>
              </a:xfrm>
              <a:prstGeom prst="circularArrow">
                <a:avLst>
                  <a:gd name="adj1" fmla="val 2359"/>
                  <a:gd name="adj2" fmla="val 683947"/>
                  <a:gd name="adj3" fmla="val 20380928"/>
                  <a:gd name="adj4" fmla="val 12803216"/>
                  <a:gd name="adj5" fmla="val 2752"/>
                </a:avLst>
              </a:prstGeom>
              <a:ln w="12700">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sz="3200" dirty="0"/>
              </a:p>
            </p:txBody>
          </p:sp>
        </p:grpSp>
        <p:sp>
          <p:nvSpPr>
            <p:cNvPr id="20" name="Rounded Rectangle 6"/>
            <p:cNvSpPr txBox="1"/>
            <p:nvPr/>
          </p:nvSpPr>
          <p:spPr>
            <a:xfrm>
              <a:off x="8568808" y="4969030"/>
              <a:ext cx="2524505" cy="947848"/>
            </a:xfrm>
            <a:prstGeom prst="rect">
              <a:avLst/>
            </a:prstGeom>
            <a:solidFill>
              <a:schemeClr val="accent5"/>
            </a:solidFill>
            <a:ln w="1270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27146" tIns="18098" rIns="27146" bIns="18098" numCol="1" spcCol="1270" anchor="ctr" anchorCtr="0">
              <a:noAutofit/>
            </a:bodyPr>
            <a:lstStyle/>
            <a:p>
              <a:pPr algn="ctr" defTabSz="633413">
                <a:lnSpc>
                  <a:spcPct val="90000"/>
                </a:lnSpc>
                <a:spcBef>
                  <a:spcPct val="0"/>
                </a:spcBef>
                <a:spcAft>
                  <a:spcPct val="35000"/>
                </a:spcAft>
              </a:pPr>
              <a:r>
                <a:rPr lang="en-US" sz="2400" dirty="0"/>
                <a:t>Operations Plan</a:t>
              </a:r>
            </a:p>
            <a:p>
              <a:pPr algn="ctr" defTabSz="633413">
                <a:lnSpc>
                  <a:spcPct val="90000"/>
                </a:lnSpc>
                <a:spcBef>
                  <a:spcPct val="0"/>
                </a:spcBef>
                <a:spcAft>
                  <a:spcPct val="35000"/>
                </a:spcAft>
              </a:pPr>
              <a:r>
                <a:rPr lang="en-US" sz="2400" dirty="0"/>
                <a:t>(1-year)</a:t>
              </a:r>
            </a:p>
          </p:txBody>
        </p:sp>
      </p:grpSp>
      <p:sp>
        <p:nvSpPr>
          <p:cNvPr id="12"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smtClean="0">
                <a:solidFill>
                  <a:schemeClr val="bg1">
                    <a:lumMod val="95000"/>
                  </a:schemeClr>
                </a:solidFill>
              </a:rPr>
              <a:t>Planning Phases</a:t>
            </a:r>
          </a:p>
        </p:txBody>
      </p:sp>
    </p:spTree>
    <p:extLst>
      <p:ext uri="{BB962C8B-B14F-4D97-AF65-F5344CB8AC3E}">
        <p14:creationId xmlns:p14="http://schemas.microsoft.com/office/powerpoint/2010/main" val="1864718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err="1" smtClean="0">
                <a:solidFill>
                  <a:schemeClr val="bg1">
                    <a:lumMod val="95000"/>
                  </a:schemeClr>
                </a:solidFill>
              </a:rPr>
              <a:t>DepEd</a:t>
            </a:r>
            <a:r>
              <a:rPr lang="en-PH" altLang="en-US" sz="3600" dirty="0" smtClean="0">
                <a:solidFill>
                  <a:schemeClr val="bg1">
                    <a:lumMod val="95000"/>
                  </a:schemeClr>
                </a:solidFill>
              </a:rPr>
              <a:t> Strategic Directions (2017-2022)</a:t>
            </a:r>
          </a:p>
        </p:txBody>
      </p:sp>
      <p:grpSp>
        <p:nvGrpSpPr>
          <p:cNvPr id="2" name="Group 1"/>
          <p:cNvGrpSpPr/>
          <p:nvPr/>
        </p:nvGrpSpPr>
        <p:grpSpPr>
          <a:xfrm>
            <a:off x="177440" y="877659"/>
            <a:ext cx="11737328" cy="5980341"/>
            <a:chOff x="177440" y="2032348"/>
            <a:chExt cx="11737328" cy="4857236"/>
          </a:xfrm>
        </p:grpSpPr>
        <p:sp>
          <p:nvSpPr>
            <p:cNvPr id="30" name="Rounded Rectangle 29"/>
            <p:cNvSpPr/>
            <p:nvPr/>
          </p:nvSpPr>
          <p:spPr>
            <a:xfrm>
              <a:off x="1696048" y="3213648"/>
              <a:ext cx="3170915" cy="1054596"/>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pPr>
              <a:r>
                <a:rPr lang="en-PH" b="1">
                  <a:solidFill>
                    <a:schemeClr val="tx1"/>
                  </a:solidFill>
                  <a:latin typeface="Calibri" charset="0"/>
                  <a:ea typeface="Calibri" charset="0"/>
                  <a:cs typeface="Times New Roman" charset="0"/>
                </a:rPr>
                <a:t>Expand Access to Basic Education</a:t>
              </a:r>
              <a:endParaRPr lang="en-PH" b="1" dirty="0">
                <a:solidFill>
                  <a:schemeClr val="tx1"/>
                </a:solidFill>
                <a:latin typeface="Calibri" charset="0"/>
                <a:ea typeface="Calibri" charset="0"/>
                <a:cs typeface="Times New Roman" charset="0"/>
              </a:endParaRPr>
            </a:p>
          </p:txBody>
        </p:sp>
        <p:sp>
          <p:nvSpPr>
            <p:cNvPr id="31" name="Rounded Rectangle 30"/>
            <p:cNvSpPr/>
            <p:nvPr/>
          </p:nvSpPr>
          <p:spPr>
            <a:xfrm>
              <a:off x="5058925" y="3222860"/>
              <a:ext cx="3318998" cy="1045384"/>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pPr>
              <a:r>
                <a:rPr lang="en-PH" sz="2000" b="1" dirty="0">
                  <a:solidFill>
                    <a:schemeClr val="tx1"/>
                  </a:solidFill>
                  <a:latin typeface="Calibri" charset="0"/>
                  <a:ea typeface="Calibri" charset="0"/>
                  <a:cs typeface="Times New Roman" charset="0"/>
                </a:rPr>
                <a:t>Improve Quality and </a:t>
              </a:r>
              <a:r>
                <a:rPr lang="en-PH" sz="2000" b="1" dirty="0" smtClean="0">
                  <a:solidFill>
                    <a:schemeClr val="tx1"/>
                  </a:solidFill>
                  <a:latin typeface="Calibri" charset="0"/>
                  <a:ea typeface="Calibri" charset="0"/>
                  <a:cs typeface="Times New Roman" charset="0"/>
                </a:rPr>
                <a:t>Relevance</a:t>
              </a:r>
              <a:endParaRPr lang="en-PH" sz="2000" dirty="0">
                <a:solidFill>
                  <a:schemeClr val="tx1"/>
                </a:solidFill>
                <a:latin typeface="Calibri" charset="0"/>
                <a:ea typeface="Calibri" charset="0"/>
                <a:cs typeface="Times New Roman" charset="0"/>
              </a:endParaRPr>
            </a:p>
          </p:txBody>
        </p:sp>
        <p:sp>
          <p:nvSpPr>
            <p:cNvPr id="32" name="Rounded Rectangle 31"/>
            <p:cNvSpPr/>
            <p:nvPr/>
          </p:nvSpPr>
          <p:spPr>
            <a:xfrm>
              <a:off x="8580404" y="3230149"/>
              <a:ext cx="3334364" cy="1038095"/>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pPr>
              <a:r>
                <a:rPr lang="en-PH" b="1" dirty="0">
                  <a:solidFill>
                    <a:schemeClr val="tx1"/>
                  </a:solidFill>
                  <a:latin typeface="Calibri" charset="0"/>
                  <a:ea typeface="Calibri" charset="0"/>
                  <a:cs typeface="Times New Roman" charset="0"/>
                </a:rPr>
                <a:t>Modernize Education </a:t>
              </a:r>
              <a:r>
                <a:rPr lang="en-PH" b="1" dirty="0" smtClean="0">
                  <a:solidFill>
                    <a:schemeClr val="tx1"/>
                  </a:solidFill>
                  <a:latin typeface="Calibri" charset="0"/>
                  <a:ea typeface="Calibri" charset="0"/>
                  <a:cs typeface="Times New Roman" charset="0"/>
                </a:rPr>
                <a:t>Management &amp; </a:t>
              </a:r>
              <a:r>
                <a:rPr lang="en-PH" b="1" dirty="0">
                  <a:solidFill>
                    <a:schemeClr val="tx1"/>
                  </a:solidFill>
                  <a:latin typeface="Calibri" charset="0"/>
                  <a:ea typeface="Calibri" charset="0"/>
                  <a:cs typeface="Times New Roman" charset="0"/>
                </a:rPr>
                <a:t>Governance</a:t>
              </a:r>
              <a:endParaRPr lang="en-US" dirty="0">
                <a:solidFill>
                  <a:schemeClr val="tx1"/>
                </a:solidFill>
                <a:latin typeface="Calibri" charset="0"/>
                <a:ea typeface="Calibri" charset="0"/>
                <a:cs typeface="Times New Roman" charset="0"/>
              </a:endParaRPr>
            </a:p>
          </p:txBody>
        </p:sp>
        <p:sp>
          <p:nvSpPr>
            <p:cNvPr id="33" name="Rounded Rectangle 32"/>
            <p:cNvSpPr/>
            <p:nvPr/>
          </p:nvSpPr>
          <p:spPr>
            <a:xfrm>
              <a:off x="8580404" y="4427950"/>
              <a:ext cx="3334364" cy="2461631"/>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marL="139700" indent="-128588">
                <a:lnSpc>
                  <a:spcPct val="107000"/>
                </a:lnSpc>
                <a:buFont typeface="Arial" charset="0"/>
                <a:buChar char="•"/>
              </a:pPr>
              <a:r>
                <a:rPr lang="en-US" dirty="0">
                  <a:solidFill>
                    <a:schemeClr val="tx1"/>
                  </a:solidFill>
                  <a:latin typeface="Calibri" charset="0"/>
                  <a:ea typeface="Calibri" charset="0"/>
                  <a:cs typeface="Times New Roman" charset="0"/>
                </a:rPr>
                <a:t>Automate core systems and processes (e-Governance)</a:t>
              </a:r>
            </a:p>
            <a:p>
              <a:pPr marL="139700" indent="-128588">
                <a:lnSpc>
                  <a:spcPct val="107000"/>
                </a:lnSpc>
                <a:buFont typeface="Arial" charset="0"/>
                <a:buChar char="•"/>
              </a:pPr>
              <a:r>
                <a:rPr lang="en-US" dirty="0">
                  <a:solidFill>
                    <a:schemeClr val="tx1"/>
                  </a:solidFill>
                  <a:latin typeface="Calibri" charset="0"/>
                  <a:ea typeface="Calibri" charset="0"/>
                  <a:cs typeface="Times New Roman" charset="0"/>
                </a:rPr>
                <a:t>Improve Procurement </a:t>
              </a:r>
              <a:r>
                <a:rPr lang="en-US" dirty="0" smtClean="0">
                  <a:solidFill>
                    <a:schemeClr val="tx1"/>
                  </a:solidFill>
                  <a:latin typeface="Calibri" charset="0"/>
                  <a:ea typeface="Calibri" charset="0"/>
                  <a:cs typeface="Times New Roman" charset="0"/>
                </a:rPr>
                <a:t>and Finance System</a:t>
              </a:r>
              <a:endParaRPr lang="en-US" dirty="0">
                <a:solidFill>
                  <a:schemeClr val="tx1"/>
                </a:solidFill>
                <a:latin typeface="Calibri" charset="0"/>
                <a:ea typeface="Calibri" charset="0"/>
                <a:cs typeface="Times New Roman" charset="0"/>
              </a:endParaRPr>
            </a:p>
            <a:p>
              <a:pPr marL="139700" indent="-128588">
                <a:lnSpc>
                  <a:spcPct val="107000"/>
                </a:lnSpc>
                <a:buFont typeface="Arial" charset="0"/>
                <a:buChar char="•"/>
              </a:pPr>
              <a:r>
                <a:rPr lang="en-US" dirty="0">
                  <a:solidFill>
                    <a:schemeClr val="tx1"/>
                  </a:solidFill>
                  <a:latin typeface="Calibri" charset="0"/>
                  <a:ea typeface="Calibri" charset="0"/>
                  <a:cs typeface="Times New Roman" charset="0"/>
                </a:rPr>
                <a:t>Accelerate Research &amp;</a:t>
              </a:r>
              <a:r>
                <a:rPr lang="en-US" dirty="0" smtClean="0">
                  <a:solidFill>
                    <a:schemeClr val="tx1"/>
                  </a:solidFill>
                  <a:latin typeface="Calibri" charset="0"/>
                  <a:ea typeface="Calibri" charset="0"/>
                  <a:cs typeface="Times New Roman" charset="0"/>
                </a:rPr>
                <a:t> </a:t>
              </a:r>
              <a:r>
                <a:rPr lang="en-US" dirty="0" err="1" smtClean="0">
                  <a:solidFill>
                    <a:schemeClr val="tx1"/>
                  </a:solidFill>
                  <a:latin typeface="Calibri" charset="0"/>
                  <a:ea typeface="Calibri" charset="0"/>
                  <a:cs typeface="Times New Roman" charset="0"/>
                </a:rPr>
                <a:t>Dev’t</a:t>
              </a:r>
              <a:endParaRPr lang="en-US" dirty="0">
                <a:solidFill>
                  <a:schemeClr val="tx1"/>
                </a:solidFill>
                <a:latin typeface="Calibri" charset="0"/>
                <a:ea typeface="Calibri" charset="0"/>
                <a:cs typeface="Times New Roman" charset="0"/>
              </a:endParaRPr>
            </a:p>
            <a:p>
              <a:pPr marL="139700" indent="-128588">
                <a:lnSpc>
                  <a:spcPct val="107000"/>
                </a:lnSpc>
                <a:buFont typeface="Arial" charset="0"/>
                <a:buChar char="•"/>
              </a:pPr>
              <a:r>
                <a:rPr lang="en-US" dirty="0">
                  <a:solidFill>
                    <a:schemeClr val="tx1"/>
                  </a:solidFill>
                  <a:latin typeface="Calibri" charset="0"/>
                  <a:ea typeface="Calibri" charset="0"/>
                  <a:cs typeface="Times New Roman" charset="0"/>
                </a:rPr>
                <a:t>Improve </a:t>
              </a:r>
              <a:r>
                <a:rPr lang="en-US" dirty="0" err="1">
                  <a:solidFill>
                    <a:schemeClr val="tx1"/>
                  </a:solidFill>
                  <a:latin typeface="Calibri" charset="0"/>
                  <a:ea typeface="Calibri" charset="0"/>
                  <a:cs typeface="Times New Roman" charset="0"/>
                </a:rPr>
                <a:t>DepEd</a:t>
              </a:r>
              <a:r>
                <a:rPr lang="en-US" dirty="0">
                  <a:solidFill>
                    <a:schemeClr val="tx1"/>
                  </a:solidFill>
                  <a:latin typeface="Calibri" charset="0"/>
                  <a:ea typeface="Calibri" charset="0"/>
                  <a:cs typeface="Times New Roman" charset="0"/>
                </a:rPr>
                <a:t> Independence from interference</a:t>
              </a:r>
            </a:p>
            <a:p>
              <a:pPr marL="139700" indent="-128588">
                <a:lnSpc>
                  <a:spcPct val="107000"/>
                </a:lnSpc>
                <a:buFont typeface="Arial" charset="0"/>
                <a:buChar char="•"/>
              </a:pPr>
              <a:r>
                <a:rPr lang="en-PH" dirty="0">
                  <a:solidFill>
                    <a:schemeClr val="tx1"/>
                  </a:solidFill>
                  <a:latin typeface="Calibri" charset="0"/>
                  <a:ea typeface="Calibri" charset="0"/>
                  <a:cs typeface="Times New Roman" charset="0"/>
                </a:rPr>
                <a:t>Improve Human Resource and Development</a:t>
              </a:r>
              <a:r>
                <a:rPr lang="en-US" dirty="0">
                  <a:solidFill>
                    <a:schemeClr val="tx1"/>
                  </a:solidFill>
                  <a:latin typeface="Calibri" charset="0"/>
                  <a:ea typeface="Calibri" charset="0"/>
                  <a:cs typeface="Times New Roman" charset="0"/>
                </a:rPr>
                <a:t> </a:t>
              </a:r>
            </a:p>
          </p:txBody>
        </p:sp>
        <p:sp>
          <p:nvSpPr>
            <p:cNvPr id="34" name="Rounded Rectangle 33"/>
            <p:cNvSpPr/>
            <p:nvPr/>
          </p:nvSpPr>
          <p:spPr>
            <a:xfrm>
              <a:off x="1702622" y="4427951"/>
              <a:ext cx="3170915" cy="2461633"/>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marL="139700" indent="-128588">
                <a:lnSpc>
                  <a:spcPct val="107000"/>
                </a:lnSpc>
                <a:buFont typeface="Arial" charset="0"/>
                <a:buChar char="•"/>
              </a:pPr>
              <a:r>
                <a:rPr lang="en-PH" dirty="0">
                  <a:solidFill>
                    <a:schemeClr val="tx1"/>
                  </a:solidFill>
                  <a:latin typeface="Calibri" charset="0"/>
                  <a:ea typeface="Calibri" charset="0"/>
                  <a:cs typeface="Times New Roman" charset="0"/>
                </a:rPr>
                <a:t>Expand coverage of Inclusion Programs</a:t>
              </a:r>
            </a:p>
            <a:p>
              <a:pPr marL="139700" indent="-128588">
                <a:lnSpc>
                  <a:spcPct val="107000"/>
                </a:lnSpc>
                <a:buFont typeface="Arial" charset="0"/>
                <a:buChar char="•"/>
              </a:pPr>
              <a:r>
                <a:rPr lang="en-PH" dirty="0">
                  <a:solidFill>
                    <a:schemeClr val="tx1"/>
                  </a:solidFill>
                  <a:latin typeface="Calibri" charset="0"/>
                  <a:ea typeface="Calibri" charset="0"/>
                  <a:cs typeface="Times New Roman" charset="0"/>
                </a:rPr>
                <a:t>Expand access to Secondary Education</a:t>
              </a:r>
            </a:p>
            <a:p>
              <a:pPr marL="139700" indent="-128588">
                <a:lnSpc>
                  <a:spcPct val="107000"/>
                </a:lnSpc>
                <a:buFont typeface="Arial" charset="0"/>
                <a:buChar char="•"/>
              </a:pPr>
              <a:r>
                <a:rPr lang="en-PH" dirty="0">
                  <a:solidFill>
                    <a:schemeClr val="tx1"/>
                  </a:solidFill>
                  <a:latin typeface="Calibri" charset="0"/>
                  <a:ea typeface="Calibri" charset="0"/>
                  <a:cs typeface="Times New Roman" charset="0"/>
                </a:rPr>
                <a:t>Provide non-classroom facilities in remote and isolated schools</a:t>
              </a:r>
            </a:p>
            <a:p>
              <a:pPr marL="139700" indent="-128588">
                <a:lnSpc>
                  <a:spcPct val="107000"/>
                </a:lnSpc>
                <a:buFont typeface="Arial" charset="0"/>
                <a:buChar char="•"/>
              </a:pPr>
              <a:r>
                <a:rPr lang="en-PH" dirty="0">
                  <a:solidFill>
                    <a:schemeClr val="tx1"/>
                  </a:solidFill>
                  <a:latin typeface="Calibri" charset="0"/>
                  <a:ea typeface="Calibri" charset="0"/>
                  <a:cs typeface="Times New Roman" charset="0"/>
                </a:rPr>
                <a:t>Improve Partnership building and linkages</a:t>
              </a:r>
            </a:p>
          </p:txBody>
        </p:sp>
        <p:sp>
          <p:nvSpPr>
            <p:cNvPr id="35" name="Rounded Rectangle 34"/>
            <p:cNvSpPr/>
            <p:nvPr/>
          </p:nvSpPr>
          <p:spPr>
            <a:xfrm>
              <a:off x="5058925" y="4427950"/>
              <a:ext cx="3318998" cy="2461633"/>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marL="139700" indent="-128588">
                <a:lnSpc>
                  <a:spcPct val="107000"/>
                </a:lnSpc>
                <a:buFont typeface="Arial" charset="0"/>
                <a:buChar char="•"/>
              </a:pPr>
              <a:r>
                <a:rPr lang="en-PH" dirty="0" smtClean="0">
                  <a:solidFill>
                    <a:schemeClr val="tx1"/>
                  </a:solidFill>
                  <a:latin typeface="Calibri" charset="0"/>
                  <a:ea typeface="Calibri" charset="0"/>
                  <a:cs typeface="Times New Roman" charset="0"/>
                </a:rPr>
                <a:t>Maintain ideal ratios of basic education inputs</a:t>
              </a:r>
              <a:endParaRPr lang="en-PH" dirty="0">
                <a:solidFill>
                  <a:schemeClr val="tx1"/>
                </a:solidFill>
                <a:latin typeface="Calibri" charset="0"/>
                <a:ea typeface="Calibri" charset="0"/>
                <a:cs typeface="Times New Roman" charset="0"/>
              </a:endParaRPr>
            </a:p>
            <a:p>
              <a:pPr marL="139700" indent="-128588">
                <a:lnSpc>
                  <a:spcPct val="107000"/>
                </a:lnSpc>
                <a:buFont typeface="Arial" charset="0"/>
                <a:buChar char="•"/>
              </a:pPr>
              <a:r>
                <a:rPr lang="en-PH" dirty="0">
                  <a:solidFill>
                    <a:schemeClr val="tx1"/>
                  </a:solidFill>
                  <a:latin typeface="Calibri" charset="0"/>
                  <a:ea typeface="Calibri" charset="0"/>
                  <a:cs typeface="Times New Roman" charset="0"/>
                </a:rPr>
                <a:t>Improve Quality of Teachers</a:t>
              </a:r>
            </a:p>
            <a:p>
              <a:pPr marL="139700" indent="-128588">
                <a:lnSpc>
                  <a:spcPct val="107000"/>
                </a:lnSpc>
                <a:buFont typeface="Arial" charset="0"/>
                <a:buChar char="•"/>
              </a:pPr>
              <a:r>
                <a:rPr lang="en-PH" dirty="0">
                  <a:solidFill>
                    <a:schemeClr val="tx1"/>
                  </a:solidFill>
                  <a:latin typeface="Calibri" charset="0"/>
                  <a:ea typeface="Calibri" charset="0"/>
                  <a:cs typeface="Times New Roman" charset="0"/>
                </a:rPr>
                <a:t>Expand the use of Technology for Learning</a:t>
              </a:r>
            </a:p>
            <a:p>
              <a:pPr marL="139700" indent="-128588">
                <a:lnSpc>
                  <a:spcPct val="107000"/>
                </a:lnSpc>
                <a:buFont typeface="Arial" charset="0"/>
                <a:buChar char="•"/>
              </a:pPr>
              <a:r>
                <a:rPr lang="en-PH" dirty="0">
                  <a:solidFill>
                    <a:schemeClr val="tx1"/>
                  </a:solidFill>
                  <a:latin typeface="Calibri" charset="0"/>
                  <a:ea typeface="Calibri" charset="0"/>
                  <a:cs typeface="Times New Roman" charset="0"/>
                </a:rPr>
                <a:t>Enrich curricula to address cross-cutting issues and foster critical thinking towards Liberating Basic Education</a:t>
              </a:r>
            </a:p>
          </p:txBody>
        </p:sp>
        <p:sp>
          <p:nvSpPr>
            <p:cNvPr id="36" name="Rounded Rectangle 35"/>
            <p:cNvSpPr/>
            <p:nvPr/>
          </p:nvSpPr>
          <p:spPr>
            <a:xfrm>
              <a:off x="1696048" y="2032348"/>
              <a:ext cx="10218720" cy="976977"/>
            </a:xfrm>
            <a:prstGeom prst="round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000" dirty="0">
                  <a:solidFill>
                    <a:schemeClr val="bg1"/>
                  </a:solidFill>
                </a:rPr>
                <a:t>By 2022, we will have nation-loving and competent lifelong learners able to respond to challenges and opportunities </a:t>
              </a:r>
              <a:r>
                <a:rPr lang="en-US" sz="2000" dirty="0" smtClean="0">
                  <a:solidFill>
                    <a:schemeClr val="bg1"/>
                  </a:solidFill>
                </a:rPr>
                <a:t>through quality</a:t>
              </a:r>
              <a:r>
                <a:rPr lang="en-US" sz="2000" dirty="0">
                  <a:solidFill>
                    <a:schemeClr val="bg1"/>
                  </a:solidFill>
                </a:rPr>
                <a:t>, accessible, relevant and liberating K to 12 Program </a:t>
              </a:r>
              <a:r>
                <a:rPr lang="en-US" sz="2000" dirty="0" smtClean="0">
                  <a:solidFill>
                    <a:schemeClr val="bg1"/>
                  </a:solidFill>
                </a:rPr>
                <a:t>delivered by </a:t>
              </a:r>
              <a:r>
                <a:rPr lang="en-US" sz="2000" dirty="0">
                  <a:solidFill>
                    <a:schemeClr val="bg1"/>
                  </a:solidFill>
                </a:rPr>
                <a:t>a </a:t>
              </a:r>
              <a:r>
                <a:rPr lang="en-US" sz="2000" dirty="0" smtClean="0">
                  <a:solidFill>
                    <a:schemeClr val="bg1"/>
                  </a:solidFill>
                </a:rPr>
                <a:t>modern, professional</a:t>
              </a:r>
              <a:r>
                <a:rPr lang="en-US" sz="2000" dirty="0">
                  <a:solidFill>
                    <a:schemeClr val="bg1"/>
                  </a:solidFill>
                </a:rPr>
                <a:t>, pro-active, nimble, trusted and nurturing </a:t>
              </a:r>
              <a:r>
                <a:rPr lang="en-US" sz="2000" dirty="0" err="1">
                  <a:solidFill>
                    <a:schemeClr val="bg1"/>
                  </a:solidFill>
                </a:rPr>
                <a:t>DepEd</a:t>
              </a:r>
              <a:endParaRPr lang="en-US" sz="2000" dirty="0">
                <a:solidFill>
                  <a:schemeClr val="bg1"/>
                </a:solidFill>
              </a:endParaRPr>
            </a:p>
          </p:txBody>
        </p:sp>
        <p:sp>
          <p:nvSpPr>
            <p:cNvPr id="37" name="Pentagon 36"/>
            <p:cNvSpPr/>
            <p:nvPr/>
          </p:nvSpPr>
          <p:spPr>
            <a:xfrm>
              <a:off x="177440" y="2032349"/>
              <a:ext cx="1417368" cy="976976"/>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TEAM VISION</a:t>
              </a:r>
              <a:endParaRPr lang="en-US" sz="1400" dirty="0"/>
            </a:p>
          </p:txBody>
        </p:sp>
        <p:sp>
          <p:nvSpPr>
            <p:cNvPr id="38" name="Pentagon 37"/>
            <p:cNvSpPr/>
            <p:nvPr/>
          </p:nvSpPr>
          <p:spPr>
            <a:xfrm>
              <a:off x="189272" y="3238583"/>
              <a:ext cx="1405535" cy="1029661"/>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299205" y="3544884"/>
              <a:ext cx="970714" cy="424960"/>
            </a:xfrm>
            <a:prstGeom prst="rect">
              <a:avLst/>
            </a:prstGeom>
            <a:noFill/>
          </p:spPr>
          <p:txBody>
            <a:bodyPr wrap="none" rtlCol="0">
              <a:spAutoFit/>
            </a:bodyPr>
            <a:lstStyle/>
            <a:p>
              <a:pPr algn="ctr"/>
              <a:r>
                <a:rPr lang="en-US" sz="1400" dirty="0" smtClean="0">
                  <a:solidFill>
                    <a:schemeClr val="bg1"/>
                  </a:solidFill>
                </a:rPr>
                <a:t>STRATEGIC</a:t>
              </a:r>
            </a:p>
            <a:p>
              <a:pPr algn="ctr"/>
              <a:r>
                <a:rPr lang="en-US" sz="1400" dirty="0" smtClean="0">
                  <a:solidFill>
                    <a:schemeClr val="bg1"/>
                  </a:solidFill>
                </a:rPr>
                <a:t>GOAL</a:t>
              </a:r>
              <a:endParaRPr lang="en-US" sz="1400" dirty="0">
                <a:solidFill>
                  <a:schemeClr val="bg1"/>
                </a:solidFill>
              </a:endParaRPr>
            </a:p>
          </p:txBody>
        </p:sp>
        <p:sp>
          <p:nvSpPr>
            <p:cNvPr id="40" name="Pentagon 39"/>
            <p:cNvSpPr/>
            <p:nvPr/>
          </p:nvSpPr>
          <p:spPr>
            <a:xfrm>
              <a:off x="207897" y="4427950"/>
              <a:ext cx="1386910" cy="2461633"/>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1" name="TextBox 40"/>
            <p:cNvSpPr txBox="1"/>
            <p:nvPr/>
          </p:nvSpPr>
          <p:spPr>
            <a:xfrm>
              <a:off x="375070" y="5289423"/>
              <a:ext cx="921214" cy="524950"/>
            </a:xfrm>
            <a:prstGeom prst="rect">
              <a:avLst/>
            </a:prstGeom>
            <a:noFill/>
          </p:spPr>
          <p:txBody>
            <a:bodyPr wrap="none" rtlCol="0">
              <a:spAutoFit/>
            </a:bodyPr>
            <a:lstStyle/>
            <a:p>
              <a:pPr algn="ctr"/>
              <a:r>
                <a:rPr lang="en-US" sz="1200" dirty="0" smtClean="0">
                  <a:solidFill>
                    <a:schemeClr val="bg1"/>
                  </a:solidFill>
                </a:rPr>
                <a:t>STRATEGIC</a:t>
              </a:r>
            </a:p>
            <a:p>
              <a:pPr algn="ctr"/>
              <a:r>
                <a:rPr lang="en-US" sz="1200" dirty="0" smtClean="0">
                  <a:solidFill>
                    <a:schemeClr val="bg1"/>
                  </a:solidFill>
                </a:rPr>
                <a:t>OBJECTIVES</a:t>
              </a:r>
            </a:p>
            <a:p>
              <a:pPr algn="ctr"/>
              <a:r>
                <a:rPr lang="en-US" sz="1200" dirty="0" smtClean="0">
                  <a:solidFill>
                    <a:schemeClr val="bg1"/>
                  </a:solidFill>
                </a:rPr>
                <a:t>(Strategies)</a:t>
              </a:r>
              <a:endParaRPr lang="en-US" sz="1200" dirty="0">
                <a:solidFill>
                  <a:schemeClr val="bg1"/>
                </a:solidFill>
              </a:endParaRPr>
            </a:p>
          </p:txBody>
        </p:sp>
        <p:sp>
          <p:nvSpPr>
            <p:cNvPr id="42" name="Up Arrow 41"/>
            <p:cNvSpPr/>
            <p:nvPr/>
          </p:nvSpPr>
          <p:spPr>
            <a:xfrm>
              <a:off x="3129644" y="3030515"/>
              <a:ext cx="303722" cy="1597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Up Arrow 42"/>
            <p:cNvSpPr/>
            <p:nvPr/>
          </p:nvSpPr>
          <p:spPr>
            <a:xfrm>
              <a:off x="6511547" y="3019377"/>
              <a:ext cx="303722" cy="1597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Up Arrow 43"/>
            <p:cNvSpPr/>
            <p:nvPr/>
          </p:nvSpPr>
          <p:spPr>
            <a:xfrm>
              <a:off x="10092438" y="3046181"/>
              <a:ext cx="303722" cy="1597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Up Arrow 44"/>
            <p:cNvSpPr/>
            <p:nvPr/>
          </p:nvSpPr>
          <p:spPr>
            <a:xfrm>
              <a:off x="3110980" y="4268244"/>
              <a:ext cx="303722" cy="1597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Up Arrow 45"/>
            <p:cNvSpPr/>
            <p:nvPr/>
          </p:nvSpPr>
          <p:spPr>
            <a:xfrm>
              <a:off x="6535565" y="4265172"/>
              <a:ext cx="303722" cy="1597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Up Arrow 46"/>
            <p:cNvSpPr/>
            <p:nvPr/>
          </p:nvSpPr>
          <p:spPr>
            <a:xfrm>
              <a:off x="10092438" y="4265172"/>
              <a:ext cx="303722" cy="1597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85082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err="1" smtClean="0">
                <a:solidFill>
                  <a:schemeClr val="bg1">
                    <a:lumMod val="95000"/>
                  </a:schemeClr>
                </a:solidFill>
              </a:rPr>
              <a:t>DepEd</a:t>
            </a:r>
            <a:r>
              <a:rPr lang="en-PH" altLang="en-US" sz="3600" dirty="0" smtClean="0">
                <a:solidFill>
                  <a:schemeClr val="bg1">
                    <a:lumMod val="95000"/>
                  </a:schemeClr>
                </a:solidFill>
              </a:rPr>
              <a:t> Strategic Directions (2017-2022)</a:t>
            </a:r>
          </a:p>
        </p:txBody>
      </p:sp>
      <p:sp>
        <p:nvSpPr>
          <p:cNvPr id="30" name="Rounded Rectangle 29"/>
          <p:cNvSpPr/>
          <p:nvPr/>
        </p:nvSpPr>
        <p:spPr>
          <a:xfrm>
            <a:off x="1548075" y="2251894"/>
            <a:ext cx="3335710" cy="770627"/>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pPr>
            <a:r>
              <a:rPr lang="en-PH" b="1">
                <a:solidFill>
                  <a:schemeClr val="tx1"/>
                </a:solidFill>
                <a:latin typeface="Calibri" charset="0"/>
                <a:ea typeface="Calibri" charset="0"/>
                <a:cs typeface="Times New Roman" charset="0"/>
              </a:rPr>
              <a:t>Expand Access to Basic Education</a:t>
            </a:r>
            <a:endParaRPr lang="en-PH" b="1" dirty="0">
              <a:solidFill>
                <a:schemeClr val="tx1"/>
              </a:solidFill>
              <a:latin typeface="Calibri" charset="0"/>
              <a:ea typeface="Calibri" charset="0"/>
              <a:cs typeface="Times New Roman" charset="0"/>
            </a:endParaRPr>
          </a:p>
        </p:txBody>
      </p:sp>
      <p:sp>
        <p:nvSpPr>
          <p:cNvPr id="31" name="Rounded Rectangle 30"/>
          <p:cNvSpPr/>
          <p:nvPr/>
        </p:nvSpPr>
        <p:spPr>
          <a:xfrm>
            <a:off x="5058506" y="2263236"/>
            <a:ext cx="3513110" cy="7592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pPr>
            <a:r>
              <a:rPr lang="en-PH" sz="2000" b="1" dirty="0">
                <a:solidFill>
                  <a:schemeClr val="tx1"/>
                </a:solidFill>
                <a:latin typeface="Calibri" charset="0"/>
                <a:ea typeface="Calibri" charset="0"/>
                <a:cs typeface="Times New Roman" charset="0"/>
              </a:rPr>
              <a:t>Improve Quality and </a:t>
            </a:r>
            <a:r>
              <a:rPr lang="en-PH" sz="2000" b="1" dirty="0" smtClean="0">
                <a:solidFill>
                  <a:schemeClr val="tx1"/>
                </a:solidFill>
                <a:latin typeface="Calibri" charset="0"/>
                <a:ea typeface="Calibri" charset="0"/>
                <a:cs typeface="Times New Roman" charset="0"/>
              </a:rPr>
              <a:t>Relevance</a:t>
            </a:r>
            <a:endParaRPr lang="en-PH" sz="2000" dirty="0">
              <a:solidFill>
                <a:schemeClr val="tx1"/>
              </a:solidFill>
              <a:latin typeface="Calibri" charset="0"/>
              <a:ea typeface="Calibri" charset="0"/>
              <a:cs typeface="Times New Roman" charset="0"/>
            </a:endParaRPr>
          </a:p>
        </p:txBody>
      </p:sp>
      <p:sp>
        <p:nvSpPr>
          <p:cNvPr id="32" name="Rounded Rectangle 31"/>
          <p:cNvSpPr/>
          <p:nvPr/>
        </p:nvSpPr>
        <p:spPr>
          <a:xfrm>
            <a:off x="8726778" y="2272210"/>
            <a:ext cx="3352929" cy="750312"/>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lnSpc>
                <a:spcPct val="107000"/>
              </a:lnSpc>
            </a:pPr>
            <a:r>
              <a:rPr lang="en-PH" b="1" dirty="0">
                <a:solidFill>
                  <a:schemeClr val="tx1"/>
                </a:solidFill>
                <a:latin typeface="Calibri" charset="0"/>
                <a:ea typeface="Calibri" charset="0"/>
                <a:cs typeface="Times New Roman" charset="0"/>
              </a:rPr>
              <a:t>Modernize Education </a:t>
            </a:r>
            <a:r>
              <a:rPr lang="en-PH" b="1" dirty="0" smtClean="0">
                <a:solidFill>
                  <a:schemeClr val="tx1"/>
                </a:solidFill>
                <a:latin typeface="Calibri" charset="0"/>
                <a:ea typeface="Calibri" charset="0"/>
                <a:cs typeface="Times New Roman" charset="0"/>
              </a:rPr>
              <a:t>Management &amp; </a:t>
            </a:r>
            <a:r>
              <a:rPr lang="en-PH" b="1" dirty="0">
                <a:solidFill>
                  <a:schemeClr val="tx1"/>
                </a:solidFill>
                <a:latin typeface="Calibri" charset="0"/>
                <a:ea typeface="Calibri" charset="0"/>
                <a:cs typeface="Times New Roman" charset="0"/>
              </a:rPr>
              <a:t>Governance</a:t>
            </a:r>
            <a:endParaRPr lang="en-US" dirty="0">
              <a:solidFill>
                <a:schemeClr val="tx1"/>
              </a:solidFill>
              <a:latin typeface="Calibri" charset="0"/>
              <a:ea typeface="Calibri" charset="0"/>
              <a:cs typeface="Times New Roman" charset="0"/>
            </a:endParaRPr>
          </a:p>
        </p:txBody>
      </p:sp>
      <p:sp>
        <p:nvSpPr>
          <p:cNvPr id="37" name="Pentagon 36"/>
          <p:cNvSpPr/>
          <p:nvPr/>
        </p:nvSpPr>
        <p:spPr>
          <a:xfrm>
            <a:off x="97230" y="797450"/>
            <a:ext cx="1450846" cy="1202875"/>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TEAM VISION</a:t>
            </a:r>
            <a:endParaRPr lang="en-US" sz="1400" dirty="0"/>
          </a:p>
        </p:txBody>
      </p:sp>
      <p:sp>
        <p:nvSpPr>
          <p:cNvPr id="38" name="Pentagon 37"/>
          <p:cNvSpPr/>
          <p:nvPr/>
        </p:nvSpPr>
        <p:spPr>
          <a:xfrm>
            <a:off x="109341" y="2282595"/>
            <a:ext cx="1438733" cy="739926"/>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221871" y="2387004"/>
            <a:ext cx="993642" cy="523221"/>
          </a:xfrm>
          <a:prstGeom prst="rect">
            <a:avLst/>
          </a:prstGeom>
          <a:noFill/>
        </p:spPr>
        <p:txBody>
          <a:bodyPr wrap="none" rtlCol="0">
            <a:spAutoFit/>
          </a:bodyPr>
          <a:lstStyle/>
          <a:p>
            <a:pPr algn="ctr"/>
            <a:r>
              <a:rPr lang="en-US" sz="1400" dirty="0" smtClean="0">
                <a:solidFill>
                  <a:schemeClr val="bg1"/>
                </a:solidFill>
              </a:rPr>
              <a:t>STRATEGIC</a:t>
            </a:r>
          </a:p>
          <a:p>
            <a:pPr algn="ctr"/>
            <a:r>
              <a:rPr lang="en-US" sz="1400" dirty="0" smtClean="0">
                <a:solidFill>
                  <a:schemeClr val="bg1"/>
                </a:solidFill>
              </a:rPr>
              <a:t>GOAL</a:t>
            </a:r>
            <a:endParaRPr lang="en-US" sz="1400" dirty="0">
              <a:solidFill>
                <a:schemeClr val="bg1"/>
              </a:solidFill>
            </a:endParaRPr>
          </a:p>
        </p:txBody>
      </p:sp>
      <p:sp>
        <p:nvSpPr>
          <p:cNvPr id="40" name="Pentagon 39"/>
          <p:cNvSpPr/>
          <p:nvPr/>
        </p:nvSpPr>
        <p:spPr>
          <a:xfrm>
            <a:off x="97231" y="3245883"/>
            <a:ext cx="1450844" cy="3531907"/>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1" name="TextBox 40"/>
          <p:cNvSpPr txBox="1"/>
          <p:nvPr/>
        </p:nvSpPr>
        <p:spPr>
          <a:xfrm>
            <a:off x="192231" y="4663257"/>
            <a:ext cx="1061316" cy="738664"/>
          </a:xfrm>
          <a:prstGeom prst="rect">
            <a:avLst/>
          </a:prstGeom>
          <a:noFill/>
        </p:spPr>
        <p:txBody>
          <a:bodyPr wrap="none" rtlCol="0">
            <a:spAutoFit/>
          </a:bodyPr>
          <a:lstStyle/>
          <a:p>
            <a:pPr algn="ctr"/>
            <a:r>
              <a:rPr lang="en-US" sz="1400" b="1" dirty="0" smtClean="0">
                <a:solidFill>
                  <a:schemeClr val="bg1"/>
                </a:solidFill>
              </a:rPr>
              <a:t>STRATEGIC</a:t>
            </a:r>
          </a:p>
          <a:p>
            <a:pPr algn="ctr"/>
            <a:r>
              <a:rPr lang="en-US" sz="1400" b="1" dirty="0" smtClean="0">
                <a:solidFill>
                  <a:schemeClr val="bg1"/>
                </a:solidFill>
              </a:rPr>
              <a:t>OBJECTIVES</a:t>
            </a:r>
          </a:p>
          <a:p>
            <a:pPr algn="ctr"/>
            <a:r>
              <a:rPr lang="en-US" sz="1400" b="1" dirty="0" smtClean="0">
                <a:solidFill>
                  <a:schemeClr val="bg1"/>
                </a:solidFill>
              </a:rPr>
              <a:t>(Strategies)</a:t>
            </a:r>
            <a:endParaRPr lang="en-US" sz="1400" b="1" dirty="0">
              <a:solidFill>
                <a:schemeClr val="bg1"/>
              </a:solidFill>
            </a:endParaRPr>
          </a:p>
        </p:txBody>
      </p:sp>
      <p:sp>
        <p:nvSpPr>
          <p:cNvPr id="42" name="Up Arrow 41"/>
          <p:cNvSpPr/>
          <p:nvPr/>
        </p:nvSpPr>
        <p:spPr>
          <a:xfrm>
            <a:off x="3199374" y="2049275"/>
            <a:ext cx="310896" cy="1966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Up Arrow 42"/>
          <p:cNvSpPr/>
          <p:nvPr/>
        </p:nvSpPr>
        <p:spPr>
          <a:xfrm>
            <a:off x="6661157" y="2058422"/>
            <a:ext cx="310896" cy="1966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Up Arrow 43"/>
          <p:cNvSpPr/>
          <p:nvPr/>
        </p:nvSpPr>
        <p:spPr>
          <a:xfrm>
            <a:off x="10326627" y="2068564"/>
            <a:ext cx="310896" cy="1966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Up Arrow 44"/>
          <p:cNvSpPr/>
          <p:nvPr/>
        </p:nvSpPr>
        <p:spPr>
          <a:xfrm>
            <a:off x="3180269" y="3053032"/>
            <a:ext cx="310896" cy="1966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Up Arrow 45"/>
          <p:cNvSpPr/>
          <p:nvPr/>
        </p:nvSpPr>
        <p:spPr>
          <a:xfrm>
            <a:off x="6685742" y="3049248"/>
            <a:ext cx="310896" cy="1966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Up Arrow 46"/>
          <p:cNvSpPr/>
          <p:nvPr/>
        </p:nvSpPr>
        <p:spPr>
          <a:xfrm>
            <a:off x="10326627" y="3049248"/>
            <a:ext cx="310896" cy="1966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48075" y="3274090"/>
            <a:ext cx="3335710" cy="347161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9700" indent="-123825">
              <a:lnSpc>
                <a:spcPct val="107000"/>
              </a:lnSpc>
              <a:buFont typeface="Arial" charset="0"/>
              <a:buChar char="•"/>
            </a:pPr>
            <a:r>
              <a:rPr lang="en-PH" sz="1600" dirty="0">
                <a:solidFill>
                  <a:schemeClr val="tx1"/>
                </a:solidFill>
                <a:latin typeface="Calibri" charset="0"/>
                <a:ea typeface="Calibri" charset="0"/>
                <a:cs typeface="Times New Roman" charset="0"/>
              </a:rPr>
              <a:t> By 2022, 75% of ES and 95% of HS are </a:t>
            </a:r>
            <a:r>
              <a:rPr lang="en-PH" sz="1600" dirty="0" smtClean="0">
                <a:solidFill>
                  <a:schemeClr val="tx1"/>
                </a:solidFill>
                <a:latin typeface="Calibri" charset="0"/>
                <a:ea typeface="Calibri" charset="0"/>
                <a:cs typeface="Times New Roman" charset="0"/>
              </a:rPr>
              <a:t>capable to offer inclusion programs</a:t>
            </a:r>
            <a:endParaRPr lang="en-PH" sz="1600" dirty="0">
              <a:solidFill>
                <a:schemeClr val="tx1"/>
              </a:solidFill>
              <a:latin typeface="Calibri" charset="0"/>
              <a:ea typeface="Calibri" charset="0"/>
              <a:cs typeface="Times New Roman" charset="0"/>
            </a:endParaRPr>
          </a:p>
          <a:p>
            <a:pPr marL="139700" indent="-123825">
              <a:lnSpc>
                <a:spcPct val="107000"/>
              </a:lnSpc>
              <a:buFont typeface="Arial" charset="0"/>
              <a:buChar char="•"/>
            </a:pPr>
            <a:r>
              <a:rPr lang="en-PH" sz="1600" dirty="0">
                <a:solidFill>
                  <a:schemeClr val="tx1"/>
                </a:solidFill>
                <a:latin typeface="Calibri" charset="0"/>
                <a:ea typeface="Calibri" charset="0"/>
                <a:cs typeface="Times New Roman" charset="0"/>
              </a:rPr>
              <a:t> By 2022, number of secondary schools is increased by 25%. </a:t>
            </a:r>
          </a:p>
          <a:p>
            <a:pPr marL="139700" indent="-123825">
              <a:lnSpc>
                <a:spcPct val="107000"/>
              </a:lnSpc>
              <a:buFont typeface="Arial" charset="0"/>
              <a:buChar char="•"/>
            </a:pPr>
            <a:r>
              <a:rPr lang="en-PH" sz="1600" dirty="0">
                <a:solidFill>
                  <a:schemeClr val="tx1"/>
                </a:solidFill>
                <a:latin typeface="Calibri" charset="0"/>
                <a:ea typeface="Calibri" charset="0"/>
                <a:cs typeface="Times New Roman" charset="0"/>
              </a:rPr>
              <a:t> By 2022, 50% of identified remote schools are given non-classroom facilities.</a:t>
            </a:r>
          </a:p>
          <a:p>
            <a:pPr marL="139700" indent="-123825">
              <a:lnSpc>
                <a:spcPct val="107000"/>
              </a:lnSpc>
              <a:buFont typeface="Arial" charset="0"/>
              <a:buChar char="•"/>
            </a:pPr>
            <a:r>
              <a:rPr lang="en-PH" sz="1600" dirty="0">
                <a:solidFill>
                  <a:schemeClr val="tx1"/>
                </a:solidFill>
                <a:latin typeface="Calibri" charset="0"/>
                <a:ea typeface="Calibri" charset="0"/>
                <a:cs typeface="Times New Roman" charset="0"/>
              </a:rPr>
              <a:t> By 2022, </a:t>
            </a:r>
            <a:r>
              <a:rPr lang="en-PH" sz="1600" dirty="0" err="1">
                <a:solidFill>
                  <a:schemeClr val="tx1"/>
                </a:solidFill>
                <a:latin typeface="Calibri" charset="0"/>
                <a:ea typeface="Calibri" charset="0"/>
                <a:cs typeface="Times New Roman" charset="0"/>
              </a:rPr>
              <a:t>DepEd</a:t>
            </a:r>
            <a:r>
              <a:rPr lang="en-PH" sz="1600" dirty="0">
                <a:solidFill>
                  <a:schemeClr val="tx1"/>
                </a:solidFill>
                <a:latin typeface="Calibri" charset="0"/>
                <a:ea typeface="Calibri" charset="0"/>
                <a:cs typeface="Times New Roman" charset="0"/>
              </a:rPr>
              <a:t> partnership systems and processes is transformed into a “one-stop-shop” center</a:t>
            </a:r>
            <a:r>
              <a:rPr lang="en-PH" sz="1600" dirty="0" smtClean="0">
                <a:solidFill>
                  <a:schemeClr val="tx1"/>
                </a:solidFill>
                <a:latin typeface="Calibri" charset="0"/>
                <a:ea typeface="Calibri" charset="0"/>
                <a:cs typeface="Times New Roman" charset="0"/>
              </a:rPr>
              <a:t>.</a:t>
            </a:r>
            <a:endParaRPr lang="en-PH" sz="1600" dirty="0">
              <a:solidFill>
                <a:schemeClr val="tx1"/>
              </a:solidFill>
              <a:latin typeface="Calibri" charset="0"/>
              <a:ea typeface="Calibri" charset="0"/>
              <a:cs typeface="Times New Roman" charset="0"/>
            </a:endParaRPr>
          </a:p>
        </p:txBody>
      </p:sp>
      <p:sp>
        <p:nvSpPr>
          <p:cNvPr id="23" name="Rectangle 22"/>
          <p:cNvSpPr/>
          <p:nvPr/>
        </p:nvSpPr>
        <p:spPr>
          <a:xfrm>
            <a:off x="5085494" y="3285432"/>
            <a:ext cx="3486122" cy="34452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9700" indent="-128588">
              <a:lnSpc>
                <a:spcPct val="107000"/>
              </a:lnSpc>
              <a:buFont typeface="Arial" charset="0"/>
              <a:buChar char="•"/>
            </a:pPr>
            <a:r>
              <a:rPr lang="en-PH" sz="1500" dirty="0">
                <a:solidFill>
                  <a:schemeClr val="tx1"/>
                </a:solidFill>
                <a:latin typeface="Calibri" charset="0"/>
                <a:ea typeface="Calibri" charset="0"/>
                <a:cs typeface="Times New Roman" charset="0"/>
              </a:rPr>
              <a:t>By 2022, 98% of Schools achieved ideal ratio on Classroom, Seats, Teachers, WATSAN, Textbooks, Tools &amp;</a:t>
            </a:r>
            <a:r>
              <a:rPr lang="en-PH" sz="1500" dirty="0" smtClean="0">
                <a:solidFill>
                  <a:schemeClr val="tx1"/>
                </a:solidFill>
                <a:latin typeface="Calibri" charset="0"/>
                <a:ea typeface="Calibri" charset="0"/>
                <a:cs typeface="Times New Roman" charset="0"/>
              </a:rPr>
              <a:t> </a:t>
            </a:r>
            <a:r>
              <a:rPr lang="en-PH" sz="1500" dirty="0">
                <a:solidFill>
                  <a:schemeClr val="tx1"/>
                </a:solidFill>
                <a:latin typeface="Calibri" charset="0"/>
                <a:ea typeface="Calibri" charset="0"/>
                <a:cs typeface="Times New Roman" charset="0"/>
              </a:rPr>
              <a:t>equipment.</a:t>
            </a:r>
          </a:p>
          <a:p>
            <a:pPr marL="139700" indent="-128588">
              <a:lnSpc>
                <a:spcPct val="107000"/>
              </a:lnSpc>
              <a:buFont typeface="Arial" charset="0"/>
              <a:buChar char="•"/>
            </a:pPr>
            <a:r>
              <a:rPr lang="en-PH" sz="1500" dirty="0">
                <a:solidFill>
                  <a:schemeClr val="tx1"/>
                </a:solidFill>
                <a:latin typeface="Calibri" charset="0"/>
                <a:ea typeface="Calibri" charset="0"/>
                <a:cs typeface="Times New Roman" charset="0"/>
              </a:rPr>
              <a:t> By 2022, 90% of teachers are trained on both content and pedagogy. </a:t>
            </a:r>
          </a:p>
          <a:p>
            <a:pPr marL="139700" indent="-128588">
              <a:lnSpc>
                <a:spcPct val="107000"/>
              </a:lnSpc>
              <a:buFont typeface="Arial" charset="0"/>
              <a:buChar char="•"/>
            </a:pPr>
            <a:r>
              <a:rPr lang="en-PH" sz="1500" dirty="0">
                <a:solidFill>
                  <a:schemeClr val="tx1"/>
                </a:solidFill>
                <a:latin typeface="Calibri" charset="0"/>
                <a:ea typeface="Calibri" charset="0"/>
                <a:cs typeface="Times New Roman" charset="0"/>
              </a:rPr>
              <a:t> By 2022, 100% schools with electricity are provided with ICT package and teachers are trained on the use of technology. </a:t>
            </a:r>
          </a:p>
          <a:p>
            <a:pPr marL="139700" indent="-128588">
              <a:lnSpc>
                <a:spcPct val="107000"/>
              </a:lnSpc>
              <a:buFont typeface="Arial" charset="0"/>
              <a:buChar char="•"/>
            </a:pPr>
            <a:r>
              <a:rPr lang="en-PH" sz="1500" dirty="0">
                <a:solidFill>
                  <a:schemeClr val="tx1"/>
                </a:solidFill>
                <a:latin typeface="Calibri" charset="0"/>
                <a:ea typeface="Calibri" charset="0"/>
                <a:cs typeface="Times New Roman" charset="0"/>
              </a:rPr>
              <a:t> By 2022, basic education curricula is fully enriched with cross-cutting issues (GAD, GC, Sexuality Ed, Climate Change, Peace and </a:t>
            </a:r>
            <a:r>
              <a:rPr lang="en-PH" sz="1500" dirty="0" err="1">
                <a:solidFill>
                  <a:schemeClr val="tx1"/>
                </a:solidFill>
                <a:latin typeface="Calibri" charset="0"/>
                <a:ea typeface="Calibri" charset="0"/>
                <a:cs typeface="Times New Roman" charset="0"/>
              </a:rPr>
              <a:t>Devt</a:t>
            </a:r>
            <a:r>
              <a:rPr lang="en-PH" sz="1500" dirty="0">
                <a:solidFill>
                  <a:schemeClr val="tx1"/>
                </a:solidFill>
                <a:latin typeface="Calibri" charset="0"/>
                <a:ea typeface="Calibri" charset="0"/>
                <a:cs typeface="Times New Roman" charset="0"/>
              </a:rPr>
              <a:t>., appreciation of Culture and History)</a:t>
            </a:r>
          </a:p>
        </p:txBody>
      </p:sp>
      <p:sp>
        <p:nvSpPr>
          <p:cNvPr id="24" name="Rectangle 23"/>
          <p:cNvSpPr/>
          <p:nvPr/>
        </p:nvSpPr>
        <p:spPr>
          <a:xfrm>
            <a:off x="8726778" y="3285432"/>
            <a:ext cx="3382258" cy="344522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9700" indent="-128588">
              <a:lnSpc>
                <a:spcPct val="107000"/>
              </a:lnSpc>
              <a:buFont typeface="Arial" charset="0"/>
              <a:buChar char="•"/>
            </a:pPr>
            <a:r>
              <a:rPr lang="en-US" sz="1500" dirty="0">
                <a:solidFill>
                  <a:schemeClr val="tx1"/>
                </a:solidFill>
                <a:latin typeface="Calibri" charset="0"/>
                <a:ea typeface="Calibri" charset="0"/>
                <a:cs typeface="Times New Roman" charset="0"/>
              </a:rPr>
              <a:t> By 2022, Information System for Learner, School, HR, Learning Resources, </a:t>
            </a:r>
            <a:r>
              <a:rPr lang="en-US" sz="1500" dirty="0" smtClean="0">
                <a:solidFill>
                  <a:schemeClr val="tx1"/>
                </a:solidFill>
                <a:latin typeface="Calibri" charset="0"/>
                <a:ea typeface="Calibri" charset="0"/>
                <a:cs typeface="Times New Roman" charset="0"/>
              </a:rPr>
              <a:t>M&amp;E, Assessment </a:t>
            </a:r>
            <a:r>
              <a:rPr lang="en-US" sz="1500" dirty="0">
                <a:solidFill>
                  <a:schemeClr val="tx1"/>
                </a:solidFill>
                <a:latin typeface="Calibri" charset="0"/>
                <a:ea typeface="Calibri" charset="0"/>
                <a:cs typeface="Times New Roman" charset="0"/>
              </a:rPr>
              <a:t>and Finance are fully in-placed and automated. </a:t>
            </a:r>
          </a:p>
          <a:p>
            <a:pPr marL="139700" indent="-128588">
              <a:lnSpc>
                <a:spcPct val="107000"/>
              </a:lnSpc>
              <a:buFont typeface="Arial" charset="0"/>
              <a:buChar char="•"/>
            </a:pPr>
            <a:r>
              <a:rPr lang="en-US" sz="1500" dirty="0">
                <a:solidFill>
                  <a:schemeClr val="tx1"/>
                </a:solidFill>
                <a:latin typeface="Calibri" charset="0"/>
                <a:ea typeface="Calibri" charset="0"/>
                <a:cs typeface="Times New Roman" charset="0"/>
              </a:rPr>
              <a:t> By 2022, Procurement Process is fully automated and modernized </a:t>
            </a:r>
          </a:p>
          <a:p>
            <a:pPr marL="139700" indent="-128588">
              <a:lnSpc>
                <a:spcPct val="107000"/>
              </a:lnSpc>
              <a:buFont typeface="Arial" charset="0"/>
              <a:buChar char="•"/>
            </a:pPr>
            <a:r>
              <a:rPr lang="en-US" sz="1500" dirty="0">
                <a:solidFill>
                  <a:schemeClr val="tx1"/>
                </a:solidFill>
                <a:latin typeface="Calibri" charset="0"/>
                <a:ea typeface="Calibri" charset="0"/>
                <a:cs typeface="Times New Roman" charset="0"/>
              </a:rPr>
              <a:t> By 2022, </a:t>
            </a:r>
            <a:r>
              <a:rPr lang="en-US" sz="1500" dirty="0" smtClean="0">
                <a:solidFill>
                  <a:schemeClr val="tx1"/>
                </a:solidFill>
                <a:latin typeface="Calibri" charset="0"/>
                <a:ea typeface="Calibri" charset="0"/>
                <a:cs typeface="Times New Roman" charset="0"/>
              </a:rPr>
              <a:t>100% of </a:t>
            </a:r>
            <a:r>
              <a:rPr lang="en-US" sz="1500" dirty="0" err="1">
                <a:solidFill>
                  <a:schemeClr val="tx1"/>
                </a:solidFill>
                <a:latin typeface="Calibri" charset="0"/>
                <a:ea typeface="Calibri" charset="0"/>
                <a:cs typeface="Times New Roman" charset="0"/>
              </a:rPr>
              <a:t>DepEd</a:t>
            </a:r>
            <a:r>
              <a:rPr lang="en-US" sz="1500" dirty="0">
                <a:solidFill>
                  <a:schemeClr val="tx1"/>
                </a:solidFill>
                <a:latin typeface="Calibri" charset="0"/>
                <a:ea typeface="Calibri" charset="0"/>
                <a:cs typeface="Times New Roman" charset="0"/>
              </a:rPr>
              <a:t> policies and program are researched based. </a:t>
            </a:r>
          </a:p>
          <a:p>
            <a:pPr marL="139700" indent="-128588">
              <a:lnSpc>
                <a:spcPct val="107000"/>
              </a:lnSpc>
              <a:buFont typeface="Arial" charset="0"/>
              <a:buChar char="•"/>
            </a:pPr>
            <a:r>
              <a:rPr lang="en-US" sz="1500" dirty="0">
                <a:solidFill>
                  <a:schemeClr val="tx1"/>
                </a:solidFill>
                <a:latin typeface="Calibri" charset="0"/>
                <a:ea typeface="Calibri" charset="0"/>
                <a:cs typeface="Times New Roman" charset="0"/>
              </a:rPr>
              <a:t> By 2022, </a:t>
            </a:r>
            <a:r>
              <a:rPr lang="en-US" sz="1500" dirty="0" err="1">
                <a:solidFill>
                  <a:schemeClr val="tx1"/>
                </a:solidFill>
                <a:latin typeface="Calibri" charset="0"/>
                <a:ea typeface="Calibri" charset="0"/>
                <a:cs typeface="Times New Roman" charset="0"/>
              </a:rPr>
              <a:t>DepEd</a:t>
            </a:r>
            <a:r>
              <a:rPr lang="en-US" sz="1500" dirty="0">
                <a:solidFill>
                  <a:schemeClr val="tx1"/>
                </a:solidFill>
                <a:latin typeface="Calibri" charset="0"/>
                <a:ea typeface="Calibri" charset="0"/>
                <a:cs typeface="Times New Roman" charset="0"/>
              </a:rPr>
              <a:t> M&amp;E system is fully in-placed and automated across all levels. </a:t>
            </a:r>
          </a:p>
          <a:p>
            <a:pPr marL="139700" indent="-128588">
              <a:lnSpc>
                <a:spcPct val="107000"/>
              </a:lnSpc>
              <a:buFont typeface="Arial" charset="0"/>
              <a:buChar char="•"/>
            </a:pPr>
            <a:r>
              <a:rPr lang="en-US" sz="1500" dirty="0">
                <a:solidFill>
                  <a:schemeClr val="tx1"/>
                </a:solidFill>
                <a:latin typeface="Calibri" charset="0"/>
                <a:ea typeface="Calibri" charset="0"/>
                <a:cs typeface="Times New Roman" charset="0"/>
              </a:rPr>
              <a:t> By 2022, Training and Development system is in-placed and implemented. </a:t>
            </a:r>
          </a:p>
        </p:txBody>
      </p:sp>
      <p:sp>
        <p:nvSpPr>
          <p:cNvPr id="25" name="Rounded Rectangle 24"/>
          <p:cNvSpPr/>
          <p:nvPr/>
        </p:nvSpPr>
        <p:spPr>
          <a:xfrm>
            <a:off x="1548075" y="865667"/>
            <a:ext cx="10560962" cy="1157574"/>
          </a:xfrm>
          <a:prstGeom prst="round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000" dirty="0">
                <a:solidFill>
                  <a:schemeClr val="bg1"/>
                </a:solidFill>
              </a:rPr>
              <a:t>By 2022, </a:t>
            </a:r>
            <a:r>
              <a:rPr lang="en-US" sz="2000" dirty="0" err="1" smtClean="0">
                <a:solidFill>
                  <a:schemeClr val="bg1"/>
                </a:solidFill>
              </a:rPr>
              <a:t>DepEd</a:t>
            </a:r>
            <a:r>
              <a:rPr lang="en-US" sz="2000" dirty="0" smtClean="0">
                <a:solidFill>
                  <a:schemeClr val="bg1"/>
                </a:solidFill>
              </a:rPr>
              <a:t> is </a:t>
            </a:r>
            <a:r>
              <a:rPr lang="en-US" sz="2000" dirty="0">
                <a:solidFill>
                  <a:schemeClr val="bg1"/>
                </a:solidFill>
              </a:rPr>
              <a:t>a modern, professional, pro-active, nimble, trusted and nurturing </a:t>
            </a:r>
            <a:r>
              <a:rPr lang="en-US" sz="2000" dirty="0" smtClean="0">
                <a:solidFill>
                  <a:schemeClr val="bg1"/>
                </a:solidFill>
              </a:rPr>
              <a:t>institution delivering </a:t>
            </a:r>
            <a:r>
              <a:rPr lang="en-US" sz="2000" dirty="0">
                <a:solidFill>
                  <a:schemeClr val="bg1"/>
                </a:solidFill>
              </a:rPr>
              <a:t>quality, accessible, relevant and liberating K to 12 </a:t>
            </a:r>
            <a:r>
              <a:rPr lang="en-US" sz="2000" dirty="0" smtClean="0">
                <a:solidFill>
                  <a:schemeClr val="bg1"/>
                </a:solidFill>
              </a:rPr>
              <a:t>Education, enabling our learners to be </a:t>
            </a:r>
            <a:endParaRPr lang="en-US" sz="2000" dirty="0">
              <a:solidFill>
                <a:schemeClr val="bg1"/>
              </a:solidFill>
            </a:endParaRPr>
          </a:p>
          <a:p>
            <a:pPr algn="ctr">
              <a:defRPr/>
            </a:pPr>
            <a:r>
              <a:rPr lang="en-US" sz="2000" dirty="0" smtClean="0">
                <a:solidFill>
                  <a:schemeClr val="bg1"/>
                </a:solidFill>
              </a:rPr>
              <a:t>nation-loving, resilient and </a:t>
            </a:r>
            <a:r>
              <a:rPr lang="en-US" sz="2000" dirty="0">
                <a:solidFill>
                  <a:schemeClr val="bg1"/>
                </a:solidFill>
              </a:rPr>
              <a:t>competent lifelong </a:t>
            </a:r>
            <a:r>
              <a:rPr lang="en-US" sz="2000" dirty="0" smtClean="0">
                <a:solidFill>
                  <a:schemeClr val="bg1"/>
                </a:solidFill>
              </a:rPr>
              <a:t>learners</a:t>
            </a:r>
            <a:endParaRPr lang="en-US" sz="2000" dirty="0">
              <a:solidFill>
                <a:schemeClr val="bg1"/>
              </a:solidFill>
            </a:endParaRPr>
          </a:p>
        </p:txBody>
      </p:sp>
    </p:spTree>
    <p:extLst>
      <p:ext uri="{BB962C8B-B14F-4D97-AF65-F5344CB8AC3E}">
        <p14:creationId xmlns:p14="http://schemas.microsoft.com/office/powerpoint/2010/main" val="1026527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12192000" cy="755374"/>
          </a:xfrm>
          <a:solidFill>
            <a:srgbClr val="002060"/>
          </a:solidFill>
        </p:spPr>
        <p:txBody>
          <a:bodyPr/>
          <a:lstStyle/>
          <a:p>
            <a:pPr algn="ctr" eaLnBrk="1" hangingPunct="1"/>
            <a:r>
              <a:rPr lang="en-PH" altLang="en-US" sz="3600" dirty="0" err="1" smtClean="0">
                <a:solidFill>
                  <a:schemeClr val="bg1">
                    <a:lumMod val="95000"/>
                  </a:schemeClr>
                </a:solidFill>
              </a:rPr>
              <a:t>DepEd</a:t>
            </a:r>
            <a:r>
              <a:rPr lang="en-PH" altLang="en-US" sz="3600" dirty="0" smtClean="0">
                <a:solidFill>
                  <a:schemeClr val="bg1">
                    <a:lumMod val="95000"/>
                  </a:schemeClr>
                </a:solidFill>
              </a:rPr>
              <a:t> Strategic Directions (2017-2022)</a:t>
            </a:r>
          </a:p>
        </p:txBody>
      </p:sp>
      <p:sp>
        <p:nvSpPr>
          <p:cNvPr id="37" name="Pentagon 36"/>
          <p:cNvSpPr/>
          <p:nvPr/>
        </p:nvSpPr>
        <p:spPr>
          <a:xfrm>
            <a:off x="97230" y="797450"/>
            <a:ext cx="1450846" cy="1202875"/>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TEAM VISION</a:t>
            </a:r>
            <a:endParaRPr lang="en-US" sz="1400" dirty="0"/>
          </a:p>
        </p:txBody>
      </p:sp>
      <p:sp>
        <p:nvSpPr>
          <p:cNvPr id="38" name="Pentagon 37"/>
          <p:cNvSpPr/>
          <p:nvPr/>
        </p:nvSpPr>
        <p:spPr>
          <a:xfrm>
            <a:off x="109341" y="2282595"/>
            <a:ext cx="1438733" cy="739926"/>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221871" y="2387004"/>
            <a:ext cx="993642" cy="523221"/>
          </a:xfrm>
          <a:prstGeom prst="rect">
            <a:avLst/>
          </a:prstGeom>
          <a:noFill/>
        </p:spPr>
        <p:txBody>
          <a:bodyPr wrap="none" rtlCol="0">
            <a:spAutoFit/>
          </a:bodyPr>
          <a:lstStyle/>
          <a:p>
            <a:pPr algn="ctr"/>
            <a:r>
              <a:rPr lang="en-US" sz="1400" dirty="0" smtClean="0">
                <a:solidFill>
                  <a:schemeClr val="bg1"/>
                </a:solidFill>
              </a:rPr>
              <a:t>STRATEGIC</a:t>
            </a:r>
          </a:p>
          <a:p>
            <a:pPr algn="ctr"/>
            <a:r>
              <a:rPr lang="en-US" sz="1400" dirty="0" smtClean="0">
                <a:solidFill>
                  <a:schemeClr val="bg1"/>
                </a:solidFill>
              </a:rPr>
              <a:t>GOAL</a:t>
            </a:r>
            <a:endParaRPr lang="en-US" sz="1400" dirty="0">
              <a:solidFill>
                <a:schemeClr val="bg1"/>
              </a:solidFill>
            </a:endParaRPr>
          </a:p>
        </p:txBody>
      </p:sp>
      <p:sp>
        <p:nvSpPr>
          <p:cNvPr id="42" name="Up Arrow 41"/>
          <p:cNvSpPr/>
          <p:nvPr/>
        </p:nvSpPr>
        <p:spPr>
          <a:xfrm>
            <a:off x="3199374" y="2049275"/>
            <a:ext cx="310896" cy="1966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Up Arrow 42"/>
          <p:cNvSpPr/>
          <p:nvPr/>
        </p:nvSpPr>
        <p:spPr>
          <a:xfrm>
            <a:off x="6661157" y="2058422"/>
            <a:ext cx="310896" cy="1966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Up Arrow 43"/>
          <p:cNvSpPr/>
          <p:nvPr/>
        </p:nvSpPr>
        <p:spPr>
          <a:xfrm>
            <a:off x="10326627" y="2068564"/>
            <a:ext cx="310896" cy="1966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48075" y="2332387"/>
            <a:ext cx="3335710" cy="4232185"/>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5875" algn="ctr">
              <a:lnSpc>
                <a:spcPct val="107000"/>
              </a:lnSpc>
            </a:pPr>
            <a:r>
              <a:rPr lang="en-PH" sz="1600" dirty="0">
                <a:solidFill>
                  <a:schemeClr val="tx1"/>
                </a:solidFill>
                <a:latin typeface="Calibri" charset="0"/>
                <a:ea typeface="Calibri" charset="0"/>
                <a:cs typeface="Times New Roman" charset="0"/>
              </a:rPr>
              <a:t> </a:t>
            </a:r>
            <a:r>
              <a:rPr lang="en-PH" sz="2000" b="1" dirty="0">
                <a:solidFill>
                  <a:schemeClr val="tx1"/>
                </a:solidFill>
                <a:latin typeface="Calibri" charset="0"/>
                <a:ea typeface="Calibri" charset="0"/>
                <a:cs typeface="Times New Roman" charset="0"/>
              </a:rPr>
              <a:t>Expand Access to Basic </a:t>
            </a:r>
            <a:r>
              <a:rPr lang="en-PH" sz="2000" b="1" dirty="0" smtClean="0">
                <a:solidFill>
                  <a:schemeClr val="tx1"/>
                </a:solidFill>
                <a:latin typeface="Calibri" charset="0"/>
                <a:ea typeface="Calibri" charset="0"/>
                <a:cs typeface="Times New Roman" charset="0"/>
              </a:rPr>
              <a:t>Education</a:t>
            </a:r>
            <a:endParaRPr lang="en-PH" sz="2000" b="1" dirty="0">
              <a:solidFill>
                <a:schemeClr val="tx1"/>
              </a:solidFill>
              <a:latin typeface="Calibri" charset="0"/>
              <a:ea typeface="Calibri" charset="0"/>
              <a:cs typeface="Times New Roman" charset="0"/>
            </a:endParaRPr>
          </a:p>
          <a:p>
            <a:pPr marL="15875" algn="ctr">
              <a:lnSpc>
                <a:spcPct val="107000"/>
              </a:lnSpc>
            </a:pPr>
            <a:r>
              <a:rPr lang="en-PH" b="1" dirty="0" smtClean="0">
                <a:solidFill>
                  <a:schemeClr val="tx1"/>
                </a:solidFill>
                <a:latin typeface="Calibri" charset="0"/>
                <a:ea typeface="Calibri" charset="0"/>
                <a:cs typeface="Times New Roman" charset="0"/>
              </a:rPr>
              <a:t>Baseline</a:t>
            </a:r>
          </a:p>
          <a:p>
            <a:pPr marL="15875" algn="ctr">
              <a:lnSpc>
                <a:spcPct val="107000"/>
              </a:lnSpc>
            </a:pPr>
            <a:endParaRPr lang="en-PH" sz="2000" b="1" dirty="0">
              <a:solidFill>
                <a:schemeClr val="tx1"/>
              </a:solidFill>
              <a:latin typeface="Calibri" charset="0"/>
              <a:ea typeface="Calibri" charset="0"/>
              <a:cs typeface="Times New Roman" charset="0"/>
            </a:endParaRPr>
          </a:p>
          <a:p>
            <a:pPr marL="15875">
              <a:lnSpc>
                <a:spcPct val="107000"/>
              </a:lnSpc>
            </a:pPr>
            <a:r>
              <a:rPr lang="en-PH" sz="1600" b="1" dirty="0" smtClean="0">
                <a:solidFill>
                  <a:schemeClr val="tx1"/>
                </a:solidFill>
                <a:latin typeface="Calibri" charset="0"/>
                <a:ea typeface="Calibri" charset="0"/>
                <a:cs typeface="Times New Roman" charset="0"/>
              </a:rPr>
              <a:t>Net Enrolment Rate (2017):</a:t>
            </a:r>
          </a:p>
          <a:p>
            <a:pPr marL="15875">
              <a:lnSpc>
                <a:spcPct val="107000"/>
              </a:lnSpc>
            </a:pPr>
            <a:r>
              <a:rPr lang="en-PH" sz="1600" b="1" dirty="0" smtClean="0">
                <a:solidFill>
                  <a:schemeClr val="tx1"/>
                </a:solidFill>
                <a:latin typeface="Calibri" charset="0"/>
                <a:ea typeface="Calibri" charset="0"/>
                <a:cs typeface="Times New Roman" charset="0"/>
              </a:rPr>
              <a:t>Kindergarten: 	83.7%</a:t>
            </a:r>
          </a:p>
          <a:p>
            <a:pPr marL="15875">
              <a:lnSpc>
                <a:spcPct val="107000"/>
              </a:lnSpc>
            </a:pPr>
            <a:r>
              <a:rPr lang="en-PH" sz="1600" b="1" dirty="0" smtClean="0">
                <a:solidFill>
                  <a:schemeClr val="tx1"/>
                </a:solidFill>
                <a:latin typeface="Calibri" charset="0"/>
                <a:ea typeface="Calibri" charset="0"/>
                <a:cs typeface="Times New Roman" charset="0"/>
              </a:rPr>
              <a:t>Elementary: 	93.9%</a:t>
            </a:r>
          </a:p>
          <a:p>
            <a:pPr marL="15875">
              <a:lnSpc>
                <a:spcPct val="107000"/>
              </a:lnSpc>
            </a:pPr>
            <a:r>
              <a:rPr lang="en-PH" sz="1600" b="1" dirty="0" smtClean="0">
                <a:solidFill>
                  <a:schemeClr val="tx1"/>
                </a:solidFill>
                <a:latin typeface="Calibri" charset="0"/>
                <a:ea typeface="Calibri" charset="0"/>
                <a:cs typeface="Times New Roman" charset="0"/>
              </a:rPr>
              <a:t>Secondary: 	75.9</a:t>
            </a:r>
          </a:p>
          <a:p>
            <a:pPr marL="15875">
              <a:lnSpc>
                <a:spcPct val="107000"/>
              </a:lnSpc>
            </a:pPr>
            <a:r>
              <a:rPr lang="en-PH" sz="1600" b="1" dirty="0" smtClean="0">
                <a:solidFill>
                  <a:schemeClr val="tx1"/>
                </a:solidFill>
                <a:latin typeface="Calibri" charset="0"/>
                <a:ea typeface="Calibri" charset="0"/>
                <a:cs typeface="Times New Roman" charset="0"/>
              </a:rPr>
              <a:t>Cohort Survival Rate (2016): </a:t>
            </a:r>
            <a:endParaRPr lang="en-PH" sz="1600" b="1" dirty="0">
              <a:solidFill>
                <a:schemeClr val="tx1"/>
              </a:solidFill>
              <a:latin typeface="Calibri" charset="0"/>
              <a:ea typeface="Calibri" charset="0"/>
              <a:cs typeface="Times New Roman" charset="0"/>
            </a:endParaRPr>
          </a:p>
          <a:p>
            <a:pPr marL="15875">
              <a:lnSpc>
                <a:spcPct val="107000"/>
              </a:lnSpc>
            </a:pPr>
            <a:r>
              <a:rPr lang="en-PH" sz="1600" b="1" dirty="0" smtClean="0">
                <a:solidFill>
                  <a:schemeClr val="tx1"/>
                </a:solidFill>
                <a:latin typeface="Calibri" charset="0"/>
                <a:ea typeface="Calibri" charset="0"/>
                <a:cs typeface="Times New Roman" charset="0"/>
              </a:rPr>
              <a:t>Elementary:	94.2% </a:t>
            </a:r>
            <a:endParaRPr lang="en-PH" sz="1600" b="1" dirty="0">
              <a:solidFill>
                <a:schemeClr val="tx1"/>
              </a:solidFill>
              <a:latin typeface="Calibri" charset="0"/>
              <a:ea typeface="Calibri" charset="0"/>
              <a:cs typeface="Times New Roman" charset="0"/>
            </a:endParaRPr>
          </a:p>
          <a:p>
            <a:pPr marL="15875">
              <a:lnSpc>
                <a:spcPct val="107000"/>
              </a:lnSpc>
            </a:pPr>
            <a:r>
              <a:rPr lang="en-PH" sz="1600" b="1" dirty="0" smtClean="0">
                <a:solidFill>
                  <a:schemeClr val="tx1"/>
                </a:solidFill>
                <a:latin typeface="Calibri" charset="0"/>
                <a:ea typeface="Calibri" charset="0"/>
                <a:cs typeface="Times New Roman" charset="0"/>
              </a:rPr>
              <a:t>Secondary:	84.6%</a:t>
            </a:r>
            <a:endParaRPr lang="en-PH" sz="1600" b="1" dirty="0">
              <a:solidFill>
                <a:schemeClr val="tx1"/>
              </a:solidFill>
              <a:latin typeface="Calibri" charset="0"/>
              <a:ea typeface="Calibri" charset="0"/>
              <a:cs typeface="Times New Roman" charset="0"/>
            </a:endParaRPr>
          </a:p>
          <a:p>
            <a:pPr marL="15875">
              <a:lnSpc>
                <a:spcPct val="107000"/>
              </a:lnSpc>
            </a:pPr>
            <a:r>
              <a:rPr lang="en-PH" sz="1600" b="1" dirty="0" smtClean="0">
                <a:solidFill>
                  <a:schemeClr val="tx1"/>
                </a:solidFill>
                <a:latin typeface="Calibri" charset="0"/>
                <a:ea typeface="Calibri" charset="0"/>
                <a:cs typeface="Times New Roman" charset="0"/>
              </a:rPr>
              <a:t>Completion Rate (2016):</a:t>
            </a:r>
            <a:endParaRPr lang="en-PH" sz="1600" b="1" dirty="0">
              <a:solidFill>
                <a:schemeClr val="tx1"/>
              </a:solidFill>
              <a:latin typeface="Calibri" charset="0"/>
              <a:ea typeface="Calibri" charset="0"/>
              <a:cs typeface="Times New Roman" charset="0"/>
            </a:endParaRPr>
          </a:p>
          <a:p>
            <a:pPr marL="15875">
              <a:lnSpc>
                <a:spcPct val="107000"/>
              </a:lnSpc>
            </a:pPr>
            <a:r>
              <a:rPr lang="en-PH" sz="1600" b="1" dirty="0" smtClean="0">
                <a:solidFill>
                  <a:schemeClr val="tx1"/>
                </a:solidFill>
                <a:latin typeface="Calibri" charset="0"/>
                <a:ea typeface="Calibri" charset="0"/>
                <a:cs typeface="Times New Roman" charset="0"/>
              </a:rPr>
              <a:t>Elementary</a:t>
            </a:r>
            <a:r>
              <a:rPr lang="en-PH" sz="1600" b="1" dirty="0">
                <a:solidFill>
                  <a:schemeClr val="tx1"/>
                </a:solidFill>
                <a:latin typeface="Calibri" charset="0"/>
                <a:ea typeface="Calibri" charset="0"/>
                <a:cs typeface="Times New Roman" charset="0"/>
              </a:rPr>
              <a:t>: </a:t>
            </a:r>
            <a:r>
              <a:rPr lang="en-PH" sz="1600" b="1" dirty="0" smtClean="0">
                <a:solidFill>
                  <a:schemeClr val="tx1"/>
                </a:solidFill>
                <a:latin typeface="Calibri" charset="0"/>
                <a:ea typeface="Calibri" charset="0"/>
                <a:cs typeface="Times New Roman" charset="0"/>
              </a:rPr>
              <a:t>	92.7%</a:t>
            </a:r>
            <a:endParaRPr lang="en-PH" sz="1600" b="1" dirty="0">
              <a:solidFill>
                <a:schemeClr val="tx1"/>
              </a:solidFill>
              <a:latin typeface="Calibri" charset="0"/>
              <a:ea typeface="Calibri" charset="0"/>
              <a:cs typeface="Times New Roman" charset="0"/>
            </a:endParaRPr>
          </a:p>
          <a:p>
            <a:pPr marL="15875">
              <a:lnSpc>
                <a:spcPct val="107000"/>
              </a:lnSpc>
            </a:pPr>
            <a:r>
              <a:rPr lang="en-PH" sz="1600" b="1" dirty="0" smtClean="0">
                <a:solidFill>
                  <a:schemeClr val="tx1"/>
                </a:solidFill>
                <a:latin typeface="Calibri" charset="0"/>
                <a:ea typeface="Calibri" charset="0"/>
                <a:cs typeface="Times New Roman" charset="0"/>
              </a:rPr>
              <a:t>Secondary:	82.4%</a:t>
            </a:r>
            <a:endParaRPr lang="en-PH" sz="1600" b="1" dirty="0">
              <a:solidFill>
                <a:schemeClr val="tx1"/>
              </a:solidFill>
              <a:latin typeface="Calibri" charset="0"/>
              <a:ea typeface="Calibri" charset="0"/>
              <a:cs typeface="Times New Roman" charset="0"/>
            </a:endParaRPr>
          </a:p>
          <a:p>
            <a:pPr marL="15875">
              <a:lnSpc>
                <a:spcPct val="107000"/>
              </a:lnSpc>
            </a:pPr>
            <a:endParaRPr lang="en-PH" sz="2000" b="1" dirty="0" smtClean="0">
              <a:solidFill>
                <a:schemeClr val="tx1"/>
              </a:solidFill>
              <a:latin typeface="Calibri" charset="0"/>
              <a:ea typeface="Calibri" charset="0"/>
              <a:cs typeface="Times New Roman" charset="0"/>
            </a:endParaRPr>
          </a:p>
          <a:p>
            <a:pPr marL="15875" algn="just">
              <a:lnSpc>
                <a:spcPct val="107000"/>
              </a:lnSpc>
            </a:pPr>
            <a:endParaRPr lang="en-PH" sz="2000" b="1" dirty="0">
              <a:solidFill>
                <a:schemeClr val="tx1"/>
              </a:solidFill>
              <a:latin typeface="Calibri" charset="0"/>
              <a:ea typeface="Calibri" charset="0"/>
              <a:cs typeface="Times New Roman" charset="0"/>
            </a:endParaRPr>
          </a:p>
          <a:p>
            <a:pPr marL="15875" algn="just">
              <a:lnSpc>
                <a:spcPct val="107000"/>
              </a:lnSpc>
            </a:pPr>
            <a:endParaRPr lang="en-PH" sz="2000" dirty="0" smtClean="0">
              <a:solidFill>
                <a:schemeClr val="tx1"/>
              </a:solidFill>
              <a:latin typeface="Calibri" charset="0"/>
              <a:ea typeface="Calibri" charset="0"/>
              <a:cs typeface="Times New Roman" charset="0"/>
            </a:endParaRPr>
          </a:p>
        </p:txBody>
      </p:sp>
      <p:sp>
        <p:nvSpPr>
          <p:cNvPr id="23" name="Rectangle 22"/>
          <p:cNvSpPr/>
          <p:nvPr/>
        </p:nvSpPr>
        <p:spPr>
          <a:xfrm>
            <a:off x="5085494" y="2343730"/>
            <a:ext cx="3389766" cy="422084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112" algn="ctr">
              <a:lnSpc>
                <a:spcPct val="107000"/>
              </a:lnSpc>
            </a:pPr>
            <a:r>
              <a:rPr lang="en-PH" sz="2000" b="1" dirty="0">
                <a:solidFill>
                  <a:schemeClr val="tx1"/>
                </a:solidFill>
                <a:latin typeface="Calibri" charset="0"/>
                <a:ea typeface="Calibri" charset="0"/>
                <a:cs typeface="Times New Roman" charset="0"/>
              </a:rPr>
              <a:t>Improve Quality and </a:t>
            </a:r>
            <a:r>
              <a:rPr lang="en-PH" sz="2000" b="1" dirty="0" smtClean="0">
                <a:solidFill>
                  <a:schemeClr val="tx1"/>
                </a:solidFill>
                <a:latin typeface="Calibri" charset="0"/>
                <a:ea typeface="Calibri" charset="0"/>
                <a:cs typeface="Times New Roman" charset="0"/>
              </a:rPr>
              <a:t>Relevance</a:t>
            </a:r>
          </a:p>
          <a:p>
            <a:pPr marL="11112" algn="ctr">
              <a:lnSpc>
                <a:spcPct val="107000"/>
              </a:lnSpc>
            </a:pPr>
            <a:r>
              <a:rPr lang="en-PH" sz="2000" b="1" dirty="0" smtClean="0">
                <a:solidFill>
                  <a:schemeClr val="tx1"/>
                </a:solidFill>
                <a:latin typeface="Calibri" charset="0"/>
                <a:ea typeface="Calibri" charset="0"/>
                <a:cs typeface="Times New Roman" charset="0"/>
              </a:rPr>
              <a:t>Baseline (2015)</a:t>
            </a:r>
          </a:p>
          <a:p>
            <a:pPr marL="11112">
              <a:lnSpc>
                <a:spcPct val="107000"/>
              </a:lnSpc>
            </a:pPr>
            <a:endParaRPr lang="en-PH" sz="2000" b="1" dirty="0">
              <a:solidFill>
                <a:schemeClr val="tx1"/>
              </a:solidFill>
              <a:latin typeface="Calibri" charset="0"/>
              <a:ea typeface="Calibri" charset="0"/>
              <a:cs typeface="Times New Roman" charset="0"/>
            </a:endParaRPr>
          </a:p>
          <a:p>
            <a:pPr marL="11112">
              <a:lnSpc>
                <a:spcPct val="107000"/>
              </a:lnSpc>
            </a:pPr>
            <a:r>
              <a:rPr lang="en-PH" sz="1600" b="1" dirty="0" smtClean="0">
                <a:solidFill>
                  <a:schemeClr val="tx1"/>
                </a:solidFill>
                <a:latin typeface="Calibri" charset="0"/>
                <a:ea typeface="Calibri" charset="0"/>
                <a:cs typeface="Times New Roman" charset="0"/>
              </a:rPr>
              <a:t>National Achievement Test (MPS):</a:t>
            </a:r>
          </a:p>
          <a:p>
            <a:pPr marL="11112">
              <a:lnSpc>
                <a:spcPct val="107000"/>
              </a:lnSpc>
            </a:pPr>
            <a:r>
              <a:rPr lang="en-PH" sz="1600" b="1" dirty="0" smtClean="0">
                <a:solidFill>
                  <a:schemeClr val="tx1"/>
                </a:solidFill>
                <a:latin typeface="Calibri" charset="0"/>
                <a:ea typeface="Calibri" charset="0"/>
                <a:cs typeface="Times New Roman" charset="0"/>
              </a:rPr>
              <a:t>Elementary : 	69.1%</a:t>
            </a:r>
          </a:p>
          <a:p>
            <a:pPr marL="11112">
              <a:lnSpc>
                <a:spcPct val="107000"/>
              </a:lnSpc>
            </a:pPr>
            <a:r>
              <a:rPr lang="en-PH" sz="1600" b="1" dirty="0" smtClean="0">
                <a:solidFill>
                  <a:schemeClr val="tx1"/>
                </a:solidFill>
                <a:latin typeface="Calibri" charset="0"/>
                <a:ea typeface="Calibri" charset="0"/>
                <a:cs typeface="Times New Roman" charset="0"/>
              </a:rPr>
              <a:t>Secondary :	53.8%</a:t>
            </a:r>
          </a:p>
          <a:p>
            <a:pPr marL="11112">
              <a:lnSpc>
                <a:spcPct val="107000"/>
              </a:lnSpc>
            </a:pPr>
            <a:endParaRPr lang="en-PH" sz="1600" b="1" dirty="0">
              <a:solidFill>
                <a:schemeClr val="tx1"/>
              </a:solidFill>
              <a:latin typeface="Calibri" charset="0"/>
              <a:ea typeface="Calibri" charset="0"/>
              <a:cs typeface="Times New Roman" charset="0"/>
            </a:endParaRPr>
          </a:p>
          <a:p>
            <a:pPr marL="11112">
              <a:lnSpc>
                <a:spcPct val="107000"/>
              </a:lnSpc>
            </a:pPr>
            <a:r>
              <a:rPr lang="en-PH" sz="1600" b="1" dirty="0" smtClean="0">
                <a:solidFill>
                  <a:schemeClr val="tx1"/>
                </a:solidFill>
                <a:latin typeface="Calibri" charset="0"/>
                <a:ea typeface="Calibri" charset="0"/>
                <a:cs typeface="Times New Roman" charset="0"/>
              </a:rPr>
              <a:t>Completers	70%</a:t>
            </a:r>
          </a:p>
          <a:p>
            <a:pPr marL="11112">
              <a:lnSpc>
                <a:spcPct val="107000"/>
              </a:lnSpc>
            </a:pPr>
            <a:r>
              <a:rPr lang="en-PH" sz="1600" b="1" dirty="0" smtClean="0">
                <a:solidFill>
                  <a:schemeClr val="tx1"/>
                </a:solidFill>
                <a:latin typeface="Calibri" charset="0"/>
                <a:ea typeface="Calibri" charset="0"/>
                <a:cs typeface="Times New Roman" charset="0"/>
              </a:rPr>
              <a:t>A&amp;E Passers	56%</a:t>
            </a:r>
          </a:p>
          <a:p>
            <a:pPr marL="11112">
              <a:lnSpc>
                <a:spcPct val="107000"/>
              </a:lnSpc>
            </a:pPr>
            <a:endParaRPr lang="en-PH" sz="1600" b="1" dirty="0">
              <a:solidFill>
                <a:schemeClr val="tx1"/>
              </a:solidFill>
              <a:latin typeface="Calibri" charset="0"/>
              <a:ea typeface="Calibri" charset="0"/>
              <a:cs typeface="Times New Roman" charset="0"/>
            </a:endParaRPr>
          </a:p>
          <a:p>
            <a:pPr marL="11112">
              <a:lnSpc>
                <a:spcPct val="107000"/>
              </a:lnSpc>
            </a:pPr>
            <a:r>
              <a:rPr lang="en-PH" sz="1600" b="1" dirty="0" smtClean="0">
                <a:solidFill>
                  <a:schemeClr val="tx1"/>
                </a:solidFill>
                <a:latin typeface="Calibri" charset="0"/>
                <a:ea typeface="Calibri" charset="0"/>
                <a:cs typeface="Times New Roman" charset="0"/>
              </a:rPr>
              <a:t>NC Passing Rate  </a:t>
            </a:r>
            <a:endParaRPr lang="en-PH" sz="1600" b="1" dirty="0">
              <a:solidFill>
                <a:schemeClr val="tx1"/>
              </a:solidFill>
              <a:latin typeface="Calibri" charset="0"/>
              <a:ea typeface="Calibri" charset="0"/>
              <a:cs typeface="Times New Roman" charset="0"/>
            </a:endParaRPr>
          </a:p>
          <a:p>
            <a:pPr marL="11112">
              <a:lnSpc>
                <a:spcPct val="107000"/>
              </a:lnSpc>
            </a:pPr>
            <a:endParaRPr lang="en-PH" sz="2000" b="1" dirty="0" smtClean="0">
              <a:solidFill>
                <a:schemeClr val="tx1"/>
              </a:solidFill>
              <a:latin typeface="Calibri" charset="0"/>
              <a:ea typeface="Calibri" charset="0"/>
              <a:cs typeface="Times New Roman" charset="0"/>
            </a:endParaRPr>
          </a:p>
          <a:p>
            <a:pPr marL="11112">
              <a:lnSpc>
                <a:spcPct val="107000"/>
              </a:lnSpc>
            </a:pPr>
            <a:endParaRPr lang="en-PH" sz="2000" dirty="0">
              <a:solidFill>
                <a:schemeClr val="tx1"/>
              </a:solidFill>
              <a:latin typeface="Calibri" charset="0"/>
              <a:ea typeface="Calibri" charset="0"/>
              <a:cs typeface="Times New Roman" charset="0"/>
            </a:endParaRPr>
          </a:p>
          <a:p>
            <a:pPr marL="11112">
              <a:lnSpc>
                <a:spcPct val="107000"/>
              </a:lnSpc>
            </a:pPr>
            <a:endParaRPr lang="en-PH" sz="1500" dirty="0" smtClean="0">
              <a:solidFill>
                <a:schemeClr val="tx1"/>
              </a:solidFill>
              <a:latin typeface="Calibri" charset="0"/>
              <a:ea typeface="Calibri" charset="0"/>
              <a:cs typeface="Times New Roman" charset="0"/>
            </a:endParaRPr>
          </a:p>
        </p:txBody>
      </p:sp>
      <p:sp>
        <p:nvSpPr>
          <p:cNvPr id="24" name="Rectangle 23"/>
          <p:cNvSpPr/>
          <p:nvPr/>
        </p:nvSpPr>
        <p:spPr>
          <a:xfrm>
            <a:off x="8658538" y="2343730"/>
            <a:ext cx="3382258" cy="422084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112" algn="ctr">
              <a:lnSpc>
                <a:spcPct val="107000"/>
              </a:lnSpc>
            </a:pPr>
            <a:r>
              <a:rPr lang="en-PH" sz="2000" b="1" dirty="0">
                <a:solidFill>
                  <a:schemeClr val="tx1"/>
                </a:solidFill>
                <a:latin typeface="Calibri" charset="0"/>
                <a:ea typeface="Calibri" charset="0"/>
                <a:cs typeface="Times New Roman" charset="0"/>
              </a:rPr>
              <a:t>Modernize Education Management &amp; </a:t>
            </a:r>
            <a:r>
              <a:rPr lang="en-PH" sz="2000" b="1" dirty="0" smtClean="0">
                <a:solidFill>
                  <a:schemeClr val="tx1"/>
                </a:solidFill>
                <a:latin typeface="Calibri" charset="0"/>
                <a:ea typeface="Calibri" charset="0"/>
                <a:cs typeface="Times New Roman" charset="0"/>
              </a:rPr>
              <a:t>Governance</a:t>
            </a:r>
          </a:p>
          <a:p>
            <a:pPr marL="11112" algn="ctr">
              <a:lnSpc>
                <a:spcPct val="107000"/>
              </a:lnSpc>
            </a:pPr>
            <a:r>
              <a:rPr lang="en-PH" b="1" dirty="0" smtClean="0">
                <a:solidFill>
                  <a:schemeClr val="tx1"/>
                </a:solidFill>
                <a:latin typeface="Calibri" charset="0"/>
                <a:ea typeface="Calibri" charset="0"/>
                <a:cs typeface="Times New Roman" charset="0"/>
              </a:rPr>
              <a:t>Baseline (2017)</a:t>
            </a:r>
          </a:p>
          <a:p>
            <a:pPr marL="11112">
              <a:lnSpc>
                <a:spcPct val="107000"/>
              </a:lnSpc>
            </a:pPr>
            <a:endParaRPr lang="en-PH" sz="2000" b="1" dirty="0" smtClean="0">
              <a:solidFill>
                <a:schemeClr val="tx1"/>
              </a:solidFill>
              <a:latin typeface="Calibri" charset="0"/>
              <a:ea typeface="Calibri" charset="0"/>
              <a:cs typeface="Times New Roman" charset="0"/>
            </a:endParaRPr>
          </a:p>
          <a:p>
            <a:pPr>
              <a:defRPr/>
            </a:pPr>
            <a:r>
              <a:rPr lang="en-PH" sz="1400" b="1" dirty="0">
                <a:solidFill>
                  <a:schemeClr val="tx1"/>
                </a:solidFill>
                <a:latin typeface="Calibri" charset="0"/>
                <a:ea typeface="Calibri" charset="0"/>
                <a:cs typeface="Times New Roman" charset="0"/>
              </a:rPr>
              <a:t>Teacher to Learner Ratio</a:t>
            </a:r>
          </a:p>
          <a:p>
            <a:pPr>
              <a:defRPr/>
            </a:pPr>
            <a:r>
              <a:rPr lang="en-PH" sz="1400" dirty="0">
                <a:solidFill>
                  <a:schemeClr val="tx1"/>
                </a:solidFill>
                <a:latin typeface="Calibri" charset="0"/>
                <a:ea typeface="Calibri" charset="0"/>
                <a:cs typeface="Times New Roman" charset="0"/>
              </a:rPr>
              <a:t>Elem </a:t>
            </a:r>
            <a:r>
              <a:rPr lang="mr-IN" sz="1400" dirty="0">
                <a:solidFill>
                  <a:schemeClr val="tx1"/>
                </a:solidFill>
                <a:latin typeface="Calibri" charset="0"/>
                <a:ea typeface="Calibri" charset="0"/>
                <a:cs typeface="Times New Roman" charset="0"/>
              </a:rPr>
              <a:t>–</a:t>
            </a:r>
            <a:r>
              <a:rPr lang="en-PH" sz="1400" dirty="0">
                <a:solidFill>
                  <a:schemeClr val="tx1"/>
                </a:solidFill>
                <a:latin typeface="Calibri" charset="0"/>
                <a:ea typeface="Calibri" charset="0"/>
                <a:cs typeface="Times New Roman" charset="0"/>
              </a:rPr>
              <a:t> 1:31; HS </a:t>
            </a:r>
            <a:r>
              <a:rPr lang="mr-IN" sz="1400" dirty="0">
                <a:solidFill>
                  <a:schemeClr val="tx1"/>
                </a:solidFill>
                <a:latin typeface="Calibri" charset="0"/>
                <a:ea typeface="Calibri" charset="0"/>
                <a:cs typeface="Times New Roman" charset="0"/>
              </a:rPr>
              <a:t>–</a:t>
            </a:r>
            <a:r>
              <a:rPr lang="en-PH" sz="1400" dirty="0">
                <a:solidFill>
                  <a:schemeClr val="tx1"/>
                </a:solidFill>
                <a:latin typeface="Calibri" charset="0"/>
                <a:ea typeface="Calibri" charset="0"/>
                <a:cs typeface="Times New Roman" charset="0"/>
              </a:rPr>
              <a:t> 1:26</a:t>
            </a:r>
          </a:p>
          <a:p>
            <a:pPr>
              <a:defRPr/>
            </a:pPr>
            <a:r>
              <a:rPr lang="en-PH" sz="1400" b="1" dirty="0">
                <a:solidFill>
                  <a:schemeClr val="tx1"/>
                </a:solidFill>
                <a:latin typeface="Calibri" charset="0"/>
                <a:ea typeface="Calibri" charset="0"/>
                <a:cs typeface="Times New Roman" charset="0"/>
              </a:rPr>
              <a:t>Classroom to Learner Ratio</a:t>
            </a:r>
          </a:p>
          <a:p>
            <a:pPr>
              <a:defRPr/>
            </a:pPr>
            <a:r>
              <a:rPr lang="en-PH" sz="1400" dirty="0">
                <a:solidFill>
                  <a:schemeClr val="tx1"/>
                </a:solidFill>
                <a:latin typeface="Calibri" charset="0"/>
                <a:ea typeface="Calibri" charset="0"/>
                <a:cs typeface="Times New Roman" charset="0"/>
              </a:rPr>
              <a:t>Elem </a:t>
            </a:r>
            <a:r>
              <a:rPr lang="mr-IN" sz="1400" dirty="0">
                <a:solidFill>
                  <a:schemeClr val="tx1"/>
                </a:solidFill>
                <a:latin typeface="Calibri" charset="0"/>
                <a:ea typeface="Calibri" charset="0"/>
                <a:cs typeface="Times New Roman" charset="0"/>
              </a:rPr>
              <a:t>–</a:t>
            </a:r>
            <a:r>
              <a:rPr lang="en-PH" sz="1400" dirty="0">
                <a:solidFill>
                  <a:schemeClr val="tx1"/>
                </a:solidFill>
                <a:latin typeface="Calibri" charset="0"/>
                <a:ea typeface="Calibri" charset="0"/>
                <a:cs typeface="Times New Roman" charset="0"/>
              </a:rPr>
              <a:t> 1:33; HS </a:t>
            </a:r>
            <a:r>
              <a:rPr lang="mr-IN" sz="1400" dirty="0">
                <a:solidFill>
                  <a:schemeClr val="tx1"/>
                </a:solidFill>
                <a:latin typeface="Calibri" charset="0"/>
                <a:ea typeface="Calibri" charset="0"/>
                <a:cs typeface="Times New Roman" charset="0"/>
              </a:rPr>
              <a:t>–</a:t>
            </a:r>
            <a:r>
              <a:rPr lang="en-PH" sz="1400" dirty="0">
                <a:solidFill>
                  <a:schemeClr val="tx1"/>
                </a:solidFill>
                <a:latin typeface="Calibri" charset="0"/>
                <a:ea typeface="Calibri" charset="0"/>
                <a:cs typeface="Times New Roman" charset="0"/>
              </a:rPr>
              <a:t> 1:44</a:t>
            </a:r>
          </a:p>
          <a:p>
            <a:pPr>
              <a:defRPr/>
            </a:pPr>
            <a:r>
              <a:rPr lang="en-PH" sz="1400" b="1" dirty="0">
                <a:solidFill>
                  <a:schemeClr val="tx1"/>
                </a:solidFill>
                <a:latin typeface="Calibri" charset="0"/>
                <a:ea typeface="Calibri" charset="0"/>
                <a:cs typeface="Times New Roman" charset="0"/>
              </a:rPr>
              <a:t>Seat to Learner Ratio </a:t>
            </a:r>
            <a:r>
              <a:rPr lang="mr-IN" sz="1400" dirty="0">
                <a:solidFill>
                  <a:schemeClr val="tx1"/>
                </a:solidFill>
                <a:latin typeface="Calibri" charset="0"/>
                <a:ea typeface="Calibri" charset="0"/>
                <a:cs typeface="Times New Roman" charset="0"/>
              </a:rPr>
              <a:t>–</a:t>
            </a:r>
            <a:r>
              <a:rPr lang="en-PH" sz="1400" dirty="0">
                <a:solidFill>
                  <a:schemeClr val="tx1"/>
                </a:solidFill>
                <a:latin typeface="Calibri" charset="0"/>
                <a:ea typeface="Calibri" charset="0"/>
                <a:cs typeface="Times New Roman" charset="0"/>
              </a:rPr>
              <a:t> 1:1 All levels</a:t>
            </a:r>
          </a:p>
          <a:p>
            <a:pPr>
              <a:defRPr/>
            </a:pPr>
            <a:r>
              <a:rPr lang="en-PH" sz="1400" b="1" dirty="0">
                <a:solidFill>
                  <a:schemeClr val="tx1"/>
                </a:solidFill>
                <a:latin typeface="Calibri" charset="0"/>
                <a:ea typeface="Calibri" charset="0"/>
                <a:cs typeface="Times New Roman" charset="0"/>
              </a:rPr>
              <a:t>Textbook to Learner Ratio </a:t>
            </a:r>
            <a:r>
              <a:rPr lang="mr-IN" sz="1400" dirty="0">
                <a:solidFill>
                  <a:schemeClr val="tx1"/>
                </a:solidFill>
                <a:latin typeface="Calibri" charset="0"/>
                <a:ea typeface="Calibri" charset="0"/>
                <a:cs typeface="Times New Roman" charset="0"/>
              </a:rPr>
              <a:t>–</a:t>
            </a:r>
            <a:r>
              <a:rPr lang="en-PH" sz="1400" dirty="0">
                <a:solidFill>
                  <a:schemeClr val="tx1"/>
                </a:solidFill>
                <a:latin typeface="Calibri" charset="0"/>
                <a:ea typeface="Calibri" charset="0"/>
                <a:cs typeface="Times New Roman" charset="0"/>
              </a:rPr>
              <a:t> </a:t>
            </a:r>
          </a:p>
          <a:p>
            <a:pPr>
              <a:defRPr/>
            </a:pPr>
            <a:r>
              <a:rPr lang="en-PH" sz="1400" b="1" dirty="0">
                <a:solidFill>
                  <a:schemeClr val="tx1"/>
                </a:solidFill>
                <a:latin typeface="Calibri" charset="0"/>
                <a:ea typeface="Calibri" charset="0"/>
                <a:cs typeface="Times New Roman" charset="0"/>
              </a:rPr>
              <a:t>WATSAN to Pupil Ratio </a:t>
            </a:r>
            <a:r>
              <a:rPr lang="mr-IN" sz="1400" b="1" dirty="0">
                <a:solidFill>
                  <a:schemeClr val="tx1"/>
                </a:solidFill>
                <a:latin typeface="Calibri" charset="0"/>
                <a:ea typeface="Calibri" charset="0"/>
                <a:cs typeface="Times New Roman" charset="0"/>
              </a:rPr>
              <a:t>–</a:t>
            </a:r>
            <a:r>
              <a:rPr lang="en-PH" sz="1400" b="1" dirty="0">
                <a:solidFill>
                  <a:schemeClr val="tx1"/>
                </a:solidFill>
                <a:latin typeface="Calibri" charset="0"/>
                <a:ea typeface="Calibri" charset="0"/>
                <a:cs typeface="Times New Roman" charset="0"/>
              </a:rPr>
              <a:t> </a:t>
            </a:r>
            <a:endParaRPr lang="en-PH" sz="1400" b="1" dirty="0" smtClean="0">
              <a:solidFill>
                <a:schemeClr val="tx1"/>
              </a:solidFill>
              <a:latin typeface="Calibri" charset="0"/>
              <a:ea typeface="Calibri" charset="0"/>
              <a:cs typeface="Times New Roman" charset="0"/>
            </a:endParaRPr>
          </a:p>
          <a:p>
            <a:pPr>
              <a:defRPr/>
            </a:pPr>
            <a:r>
              <a:rPr lang="en-PH" sz="1400" b="1" dirty="0" smtClean="0">
                <a:solidFill>
                  <a:schemeClr val="tx1"/>
                </a:solidFill>
                <a:latin typeface="Calibri" charset="0"/>
                <a:ea typeface="Calibri" charset="0"/>
                <a:cs typeface="Times New Roman" charset="0"/>
              </a:rPr>
              <a:t>Interquartile Ratio (2016):</a:t>
            </a:r>
          </a:p>
          <a:p>
            <a:pPr>
              <a:defRPr/>
            </a:pPr>
            <a:r>
              <a:rPr lang="en-PH" sz="1400" dirty="0" smtClean="0">
                <a:solidFill>
                  <a:schemeClr val="tx1"/>
                </a:solidFill>
                <a:latin typeface="Calibri" charset="0"/>
                <a:ea typeface="Calibri" charset="0"/>
                <a:cs typeface="Times New Roman" charset="0"/>
              </a:rPr>
              <a:t>Elem </a:t>
            </a:r>
            <a:r>
              <a:rPr lang="mr-IN" sz="1400" dirty="0" smtClean="0">
                <a:solidFill>
                  <a:schemeClr val="tx1"/>
                </a:solidFill>
                <a:latin typeface="Calibri" charset="0"/>
                <a:ea typeface="Calibri" charset="0"/>
                <a:cs typeface="Times New Roman" charset="0"/>
              </a:rPr>
              <a:t>–</a:t>
            </a:r>
            <a:r>
              <a:rPr lang="en-PH" sz="1400" dirty="0" smtClean="0">
                <a:solidFill>
                  <a:schemeClr val="tx1"/>
                </a:solidFill>
                <a:latin typeface="Calibri" charset="0"/>
                <a:ea typeface="Calibri" charset="0"/>
                <a:cs typeface="Times New Roman" charset="0"/>
              </a:rPr>
              <a:t> 1:79       HS- 1:78</a:t>
            </a:r>
            <a:endParaRPr lang="en-PH" sz="1400" dirty="0">
              <a:solidFill>
                <a:schemeClr val="tx1"/>
              </a:solidFill>
              <a:latin typeface="Calibri" charset="0"/>
              <a:ea typeface="Calibri" charset="0"/>
              <a:cs typeface="Times New Roman" charset="0"/>
            </a:endParaRPr>
          </a:p>
          <a:p>
            <a:pPr marL="11112">
              <a:lnSpc>
                <a:spcPct val="107000"/>
              </a:lnSpc>
            </a:pPr>
            <a:endParaRPr lang="en-PH" sz="800" b="1" dirty="0" smtClean="0">
              <a:solidFill>
                <a:schemeClr val="tx1"/>
              </a:solidFill>
              <a:latin typeface="Calibri" charset="0"/>
              <a:ea typeface="Calibri" charset="0"/>
              <a:cs typeface="Times New Roman" charset="0"/>
            </a:endParaRPr>
          </a:p>
          <a:p>
            <a:pPr marL="11112">
              <a:lnSpc>
                <a:spcPct val="107000"/>
              </a:lnSpc>
            </a:pPr>
            <a:r>
              <a:rPr lang="en-PH" sz="1200" dirty="0" smtClean="0">
                <a:solidFill>
                  <a:schemeClr val="tx1"/>
                </a:solidFill>
                <a:latin typeface="Calibri" charset="0"/>
                <a:ea typeface="Calibri" charset="0"/>
                <a:cs typeface="Times New Roman" charset="0"/>
              </a:rPr>
              <a:t>(these indicators are considered indicators of governance since these are results of management decisions aided by evidence generated from Information systems). </a:t>
            </a:r>
          </a:p>
          <a:p>
            <a:pPr marL="11112" algn="ctr">
              <a:lnSpc>
                <a:spcPct val="107000"/>
              </a:lnSpc>
            </a:pPr>
            <a:endParaRPr lang="en-PH" sz="2000" b="1" dirty="0">
              <a:solidFill>
                <a:schemeClr val="tx1"/>
              </a:solidFill>
              <a:latin typeface="Calibri" charset="0"/>
              <a:ea typeface="Calibri" charset="0"/>
              <a:cs typeface="Times New Roman" charset="0"/>
            </a:endParaRPr>
          </a:p>
          <a:p>
            <a:pPr marL="11112">
              <a:lnSpc>
                <a:spcPct val="107000"/>
              </a:lnSpc>
            </a:pPr>
            <a:endParaRPr lang="en-US" sz="2000" dirty="0">
              <a:solidFill>
                <a:schemeClr val="tx1"/>
              </a:solidFill>
              <a:latin typeface="Calibri" charset="0"/>
              <a:ea typeface="Calibri" charset="0"/>
              <a:cs typeface="Times New Roman" charset="0"/>
            </a:endParaRPr>
          </a:p>
          <a:p>
            <a:pPr marL="11112">
              <a:lnSpc>
                <a:spcPct val="107000"/>
              </a:lnSpc>
            </a:pPr>
            <a:endParaRPr lang="en-US" sz="1500" dirty="0">
              <a:solidFill>
                <a:schemeClr val="tx1"/>
              </a:solidFill>
              <a:latin typeface="Calibri" charset="0"/>
              <a:ea typeface="Calibri" charset="0"/>
              <a:cs typeface="Times New Roman" charset="0"/>
            </a:endParaRPr>
          </a:p>
        </p:txBody>
      </p:sp>
      <p:sp>
        <p:nvSpPr>
          <p:cNvPr id="25" name="Rounded Rectangle 24"/>
          <p:cNvSpPr/>
          <p:nvPr/>
        </p:nvSpPr>
        <p:spPr>
          <a:xfrm>
            <a:off x="1548075" y="865667"/>
            <a:ext cx="10560962" cy="1157574"/>
          </a:xfrm>
          <a:prstGeom prst="round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000" dirty="0">
                <a:solidFill>
                  <a:schemeClr val="bg1"/>
                </a:solidFill>
              </a:rPr>
              <a:t>By 2022, </a:t>
            </a:r>
            <a:r>
              <a:rPr lang="en-US" sz="2000" dirty="0" err="1" smtClean="0">
                <a:solidFill>
                  <a:schemeClr val="bg1"/>
                </a:solidFill>
              </a:rPr>
              <a:t>DepEd</a:t>
            </a:r>
            <a:r>
              <a:rPr lang="en-US" sz="2000" dirty="0" smtClean="0">
                <a:solidFill>
                  <a:schemeClr val="bg1"/>
                </a:solidFill>
              </a:rPr>
              <a:t> is </a:t>
            </a:r>
            <a:r>
              <a:rPr lang="en-US" sz="2000" dirty="0">
                <a:solidFill>
                  <a:schemeClr val="bg1"/>
                </a:solidFill>
              </a:rPr>
              <a:t>a modern, professional, pro-active, nimble, trusted and nurturing </a:t>
            </a:r>
            <a:r>
              <a:rPr lang="en-US" sz="2000" dirty="0" smtClean="0">
                <a:solidFill>
                  <a:schemeClr val="bg1"/>
                </a:solidFill>
              </a:rPr>
              <a:t>institution delivering </a:t>
            </a:r>
            <a:r>
              <a:rPr lang="en-US" sz="2000" dirty="0">
                <a:solidFill>
                  <a:schemeClr val="bg1"/>
                </a:solidFill>
              </a:rPr>
              <a:t>quality, accessible, relevant and liberating K to 12 </a:t>
            </a:r>
            <a:r>
              <a:rPr lang="en-US" sz="2000" dirty="0" smtClean="0">
                <a:solidFill>
                  <a:schemeClr val="bg1"/>
                </a:solidFill>
              </a:rPr>
              <a:t>Education, enabling our learners to be </a:t>
            </a:r>
            <a:endParaRPr lang="en-US" sz="2000" dirty="0">
              <a:solidFill>
                <a:schemeClr val="bg1"/>
              </a:solidFill>
            </a:endParaRPr>
          </a:p>
          <a:p>
            <a:pPr algn="ctr">
              <a:defRPr/>
            </a:pPr>
            <a:r>
              <a:rPr lang="en-US" sz="2000" dirty="0" smtClean="0">
                <a:solidFill>
                  <a:schemeClr val="bg1"/>
                </a:solidFill>
              </a:rPr>
              <a:t>nation-loving, resilient and </a:t>
            </a:r>
            <a:r>
              <a:rPr lang="en-US" sz="2000" dirty="0">
                <a:solidFill>
                  <a:schemeClr val="bg1"/>
                </a:solidFill>
              </a:rPr>
              <a:t>competent lifelong </a:t>
            </a:r>
            <a:r>
              <a:rPr lang="en-US" sz="2000" dirty="0" smtClean="0">
                <a:solidFill>
                  <a:schemeClr val="bg1"/>
                </a:solidFill>
              </a:rPr>
              <a:t>learners</a:t>
            </a:r>
            <a:endParaRPr lang="en-US" sz="2000" dirty="0">
              <a:solidFill>
                <a:schemeClr val="bg1"/>
              </a:solidFill>
            </a:endParaRPr>
          </a:p>
        </p:txBody>
      </p:sp>
      <p:sp>
        <p:nvSpPr>
          <p:cNvPr id="21" name="Pentagon 20"/>
          <p:cNvSpPr/>
          <p:nvPr/>
        </p:nvSpPr>
        <p:spPr>
          <a:xfrm>
            <a:off x="17703" y="3401386"/>
            <a:ext cx="1438733" cy="3163185"/>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73229" y="4721367"/>
            <a:ext cx="1065869" cy="523220"/>
          </a:xfrm>
          <a:prstGeom prst="rect">
            <a:avLst/>
          </a:prstGeom>
          <a:noFill/>
        </p:spPr>
        <p:txBody>
          <a:bodyPr wrap="none" rtlCol="0">
            <a:spAutoFit/>
          </a:bodyPr>
          <a:lstStyle/>
          <a:p>
            <a:pPr algn="ctr"/>
            <a:r>
              <a:rPr lang="en-US" sz="1400" dirty="0" smtClean="0">
                <a:solidFill>
                  <a:schemeClr val="bg1"/>
                </a:solidFill>
              </a:rPr>
              <a:t>OUTCOME</a:t>
            </a:r>
          </a:p>
          <a:p>
            <a:pPr algn="ctr"/>
            <a:r>
              <a:rPr lang="en-US" sz="1400" dirty="0" smtClean="0">
                <a:solidFill>
                  <a:schemeClr val="bg1"/>
                </a:solidFill>
              </a:rPr>
              <a:t>INDICATORS</a:t>
            </a:r>
            <a:endParaRPr lang="en-US" sz="1400" dirty="0">
              <a:solidFill>
                <a:schemeClr val="bg1"/>
              </a:solidFill>
            </a:endParaRPr>
          </a:p>
        </p:txBody>
      </p:sp>
      <p:cxnSp>
        <p:nvCxnSpPr>
          <p:cNvPr id="4" name="Straight Connector 3"/>
          <p:cNvCxnSpPr/>
          <p:nvPr/>
        </p:nvCxnSpPr>
        <p:spPr>
          <a:xfrm>
            <a:off x="1548074" y="3022521"/>
            <a:ext cx="33357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085494" y="3022521"/>
            <a:ext cx="33357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664141" y="3022521"/>
            <a:ext cx="333571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83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5528</TotalTime>
  <Words>3370</Words>
  <Application>Microsoft Macintosh PowerPoint</Application>
  <PresentationFormat>Widescreen</PresentationFormat>
  <Paragraphs>587</Paragraphs>
  <Slides>20</Slides>
  <Notes>7</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20</vt:i4>
      </vt:variant>
    </vt:vector>
  </HeadingPairs>
  <TitlesOfParts>
    <vt:vector size="34" baseType="lpstr">
      <vt:lpstr>.AppleSystemUIFont</vt:lpstr>
      <vt:lpstr>Arial Rounded MT Bold</vt:lpstr>
      <vt:lpstr>Arial Unicode MS</vt:lpstr>
      <vt:lpstr>Bodoni MT</vt:lpstr>
      <vt:lpstr>Bookman Old Style</vt:lpstr>
      <vt:lpstr>Calibri</vt:lpstr>
      <vt:lpstr>Calibri Light</vt:lpstr>
      <vt:lpstr>Century Gothic</vt:lpstr>
      <vt:lpstr>Domine</vt:lpstr>
      <vt:lpstr>Symbol</vt:lpstr>
      <vt:lpstr>Times</vt:lpstr>
      <vt:lpstr>Times New Roman</vt:lpstr>
      <vt:lpstr>Arial</vt:lpstr>
      <vt:lpstr>Office Theme</vt:lpstr>
      <vt:lpstr>STRATEGIC DIRECTIONS FY 2017-2022</vt:lpstr>
      <vt:lpstr>Vision</vt:lpstr>
      <vt:lpstr>Mission</vt:lpstr>
      <vt:lpstr>PowerPoint Presentation</vt:lpstr>
      <vt:lpstr>Planning and M&amp;E Framework</vt:lpstr>
      <vt:lpstr>Planning Phases</vt:lpstr>
      <vt:lpstr>DepEd Strategic Directions (2017-2022)</vt:lpstr>
      <vt:lpstr>DepEd Strategic Directions (2017-2022)</vt:lpstr>
      <vt:lpstr>DepEd Strategic Directions (2017-2022)</vt:lpstr>
      <vt:lpstr>DepEd Strategic Directions (2017-2022)</vt:lpstr>
      <vt:lpstr>DepEd Strategic Directions (2017-2022)</vt:lpstr>
      <vt:lpstr>DepEd Strategic Directions (2017-2022)</vt:lpstr>
      <vt:lpstr>Programs, Projects and Activities</vt:lpstr>
      <vt:lpstr>Programs, Projects and Activities</vt:lpstr>
      <vt:lpstr>Programs, Projects and Activities</vt:lpstr>
      <vt:lpstr>PowerPoint Presentation</vt:lpstr>
      <vt:lpstr>PowerPoint Presentation</vt:lpstr>
      <vt:lpstr>PDP Targets for Basic Education (Outcomes)</vt:lpstr>
      <vt:lpstr>PDP Targets for Basic Education (Outcomes)</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DEPED STRETEGIC DIRECTION</dc:title>
  <dc:creator>roger masapol</dc:creator>
  <cp:lastModifiedBy>roger masapol</cp:lastModifiedBy>
  <cp:revision>102</cp:revision>
  <dcterms:created xsi:type="dcterms:W3CDTF">2017-03-08T13:03:28Z</dcterms:created>
  <dcterms:modified xsi:type="dcterms:W3CDTF">2018-02-16T02:23:02Z</dcterms:modified>
</cp:coreProperties>
</file>